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8B_D9AC0C92.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modernComment_1C9_6551E763.xml" ContentType="application/vnd.ms-powerpoint.comments+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61" r:id="rId3"/>
    <p:sldId id="345" r:id="rId4"/>
    <p:sldId id="358" r:id="rId5"/>
    <p:sldId id="346" r:id="rId6"/>
    <p:sldId id="347" r:id="rId7"/>
    <p:sldId id="395" r:id="rId8"/>
    <p:sldId id="298" r:id="rId9"/>
    <p:sldId id="274" r:id="rId10"/>
    <p:sldId id="414" r:id="rId11"/>
    <p:sldId id="379" r:id="rId12"/>
    <p:sldId id="443" r:id="rId13"/>
    <p:sldId id="444" r:id="rId14"/>
    <p:sldId id="445" r:id="rId15"/>
    <p:sldId id="459" r:id="rId16"/>
    <p:sldId id="424" r:id="rId17"/>
    <p:sldId id="425" r:id="rId18"/>
    <p:sldId id="427" r:id="rId19"/>
    <p:sldId id="458" r:id="rId20"/>
    <p:sldId id="446" r:id="rId21"/>
    <p:sldId id="447" r:id="rId22"/>
    <p:sldId id="448" r:id="rId23"/>
    <p:sldId id="449" r:id="rId24"/>
    <p:sldId id="450" r:id="rId25"/>
    <p:sldId id="451" r:id="rId26"/>
    <p:sldId id="453" r:id="rId27"/>
    <p:sldId id="457" r:id="rId28"/>
    <p:sldId id="382"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842011-9BE8-6922-9376-A67ED71D826A}" name="MANIRABARUTA, Jean Claude" initials="MJC" userId="S-1-5-21-1446143339-2250552318-1255726049-2522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NIRABARUTA, Jean Claude" initials="MJC" lastIdx="12" clrIdx="0">
    <p:extLst>
      <p:ext uri="{19B8F6BF-5375-455C-9EA6-DF929625EA0E}">
        <p15:presenceInfo xmlns:p15="http://schemas.microsoft.com/office/powerpoint/2012/main" userId="S-1-5-21-1446143339-2250552318-1255726049-252253" providerId="AD"/>
      </p:ext>
    </p:extLst>
  </p:cmAuthor>
  <p:cmAuthor id="2" name="Grace" initials="G" lastIdx="9" clrIdx="1">
    <p:extLst>
      <p:ext uri="{19B8F6BF-5375-455C-9EA6-DF929625EA0E}">
        <p15:presenceInfo xmlns:p15="http://schemas.microsoft.com/office/powerpoint/2012/main" userId="8da143f4d3a4202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F51C"/>
    <a:srgbClr val="3366FF"/>
    <a:srgbClr val="149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4" autoAdjust="0"/>
    <p:restoredTop sz="92364" autoAdjust="0"/>
  </p:normalViewPr>
  <p:slideViewPr>
    <p:cSldViewPr snapToGrid="0">
      <p:cViewPr varScale="1">
        <p:scale>
          <a:sx n="74" d="100"/>
          <a:sy n="74" d="100"/>
        </p:scale>
        <p:origin x="4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package" Target="../embeddings/Microsoft_Excel_Worksheet1.xlsx"/><Relationship Id="rId4" Type="http://schemas.openxmlformats.org/officeDocument/2006/relationships/image" Target="../media/image10.jpeg"/></Relationships>
</file>

<file path=ppt/charts/_rels/chart3.xml.rels><?xml version="1.0" encoding="UTF-8" standalone="yes"?>
<Relationships xmlns="http://schemas.openxmlformats.org/package/2006/relationships"><Relationship Id="rId3" Type="http://schemas.openxmlformats.org/officeDocument/2006/relationships/image" Target="../media/image10.jpeg"/><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package" Target="../embeddings/Microsoft_Excel_Worksheet2.xlsx"/><Relationship Id="rId4" Type="http://schemas.openxmlformats.org/officeDocument/2006/relationships/image" Target="../media/image14.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06764756595197E-2"/>
          <c:y val="4.6296296296296294E-2"/>
          <c:w val="0.9422932352434048"/>
          <c:h val="0.53141878098571016"/>
        </c:manualLayout>
      </c:layout>
      <c:barChart>
        <c:barDir val="col"/>
        <c:grouping val="clustered"/>
        <c:varyColors val="0"/>
        <c:ser>
          <c:idx val="0"/>
          <c:order val="0"/>
          <c:tx>
            <c:strRef>
              <c:f>'Td2+'!$B$4</c:f>
              <c:strCache>
                <c:ptCount val="1"/>
                <c:pt idx="0">
                  <c:v>Td2à5</c:v>
                </c:pt>
              </c:strCache>
            </c:strRef>
          </c:tx>
          <c:spPr>
            <a:solidFill>
              <a:srgbClr val="0070C0"/>
            </a:solidFill>
            <a:ln>
              <a:noFill/>
            </a:ln>
            <a:effectLst/>
          </c:spPr>
          <c:invertIfNegative val="0"/>
          <c:dPt>
            <c:idx val="6"/>
            <c:invertIfNegative val="0"/>
            <c:bubble3D val="0"/>
            <c:spPr>
              <a:solidFill>
                <a:srgbClr val="FFC000"/>
              </a:solidFill>
              <a:ln>
                <a:noFill/>
              </a:ln>
              <a:effectLst/>
            </c:spPr>
            <c:extLst>
              <c:ext xmlns:c16="http://schemas.microsoft.com/office/drawing/2014/chart" uri="{C3380CC4-5D6E-409C-BE32-E72D297353CC}">
                <c16:uniqueId val="{00000001-ADEA-40B4-BC49-ED120C4FCF53}"/>
              </c:ext>
            </c:extLst>
          </c:dPt>
          <c:dPt>
            <c:idx val="7"/>
            <c:invertIfNegative val="0"/>
            <c:bubble3D val="0"/>
            <c:spPr>
              <a:solidFill>
                <a:srgbClr val="FFC000"/>
              </a:solidFill>
              <a:ln>
                <a:noFill/>
              </a:ln>
              <a:effectLst/>
            </c:spPr>
            <c:extLst>
              <c:ext xmlns:c16="http://schemas.microsoft.com/office/drawing/2014/chart" uri="{C3380CC4-5D6E-409C-BE32-E72D297353CC}">
                <c16:uniqueId val="{00000003-ADEA-40B4-BC49-ED120C4FCF53}"/>
              </c:ext>
            </c:extLst>
          </c:dPt>
          <c:dPt>
            <c:idx val="8"/>
            <c:invertIfNegative val="0"/>
            <c:bubble3D val="0"/>
            <c:spPr>
              <a:solidFill>
                <a:srgbClr val="FFC000"/>
              </a:solidFill>
              <a:ln>
                <a:noFill/>
              </a:ln>
              <a:effectLst/>
            </c:spPr>
            <c:extLst>
              <c:ext xmlns:c16="http://schemas.microsoft.com/office/drawing/2014/chart" uri="{C3380CC4-5D6E-409C-BE32-E72D297353CC}">
                <c16:uniqueId val="{00000005-ADEA-40B4-BC49-ED120C4FCF53}"/>
              </c:ext>
            </c:extLst>
          </c:dPt>
          <c:dPt>
            <c:idx val="9"/>
            <c:invertIfNegative val="0"/>
            <c:bubble3D val="0"/>
            <c:spPr>
              <a:solidFill>
                <a:srgbClr val="FFC000"/>
              </a:solidFill>
              <a:ln>
                <a:noFill/>
              </a:ln>
              <a:effectLst/>
            </c:spPr>
            <c:extLst>
              <c:ext xmlns:c16="http://schemas.microsoft.com/office/drawing/2014/chart" uri="{C3380CC4-5D6E-409C-BE32-E72D297353CC}">
                <c16:uniqueId val="{00000007-ADEA-40B4-BC49-ED120C4FCF53}"/>
              </c:ext>
            </c:extLst>
          </c:dPt>
          <c:dPt>
            <c:idx val="10"/>
            <c:invertIfNegative val="0"/>
            <c:bubble3D val="0"/>
            <c:spPr>
              <a:solidFill>
                <a:srgbClr val="FFC000"/>
              </a:solidFill>
              <a:ln>
                <a:noFill/>
              </a:ln>
              <a:effectLst/>
            </c:spPr>
            <c:extLst>
              <c:ext xmlns:c16="http://schemas.microsoft.com/office/drawing/2014/chart" uri="{C3380CC4-5D6E-409C-BE32-E72D297353CC}">
                <c16:uniqueId val="{00000009-ADEA-40B4-BC49-ED120C4FCF53}"/>
              </c:ext>
            </c:extLst>
          </c:dPt>
          <c:dPt>
            <c:idx val="11"/>
            <c:invertIfNegative val="0"/>
            <c:bubble3D val="0"/>
            <c:spPr>
              <a:solidFill>
                <a:srgbClr val="FFC000"/>
              </a:solidFill>
              <a:ln>
                <a:noFill/>
              </a:ln>
              <a:effectLst/>
            </c:spPr>
            <c:extLst>
              <c:ext xmlns:c16="http://schemas.microsoft.com/office/drawing/2014/chart" uri="{C3380CC4-5D6E-409C-BE32-E72D297353CC}">
                <c16:uniqueId val="{0000000B-ADEA-40B4-BC49-ED120C4FCF53}"/>
              </c:ext>
            </c:extLst>
          </c:dPt>
          <c:dPt>
            <c:idx val="12"/>
            <c:invertIfNegative val="0"/>
            <c:bubble3D val="0"/>
            <c:spPr>
              <a:solidFill>
                <a:srgbClr val="FFC000"/>
              </a:solidFill>
              <a:ln>
                <a:noFill/>
              </a:ln>
              <a:effectLst/>
            </c:spPr>
            <c:extLst>
              <c:ext xmlns:c16="http://schemas.microsoft.com/office/drawing/2014/chart" uri="{C3380CC4-5D6E-409C-BE32-E72D297353CC}">
                <c16:uniqueId val="{0000000D-ADEA-40B4-BC49-ED120C4FCF53}"/>
              </c:ext>
            </c:extLst>
          </c:dPt>
          <c:dPt>
            <c:idx val="13"/>
            <c:invertIfNegative val="0"/>
            <c:bubble3D val="0"/>
            <c:spPr>
              <a:solidFill>
                <a:srgbClr val="FFC000"/>
              </a:solidFill>
              <a:ln>
                <a:noFill/>
              </a:ln>
              <a:effectLst/>
            </c:spPr>
            <c:extLst>
              <c:ext xmlns:c16="http://schemas.microsoft.com/office/drawing/2014/chart" uri="{C3380CC4-5D6E-409C-BE32-E72D297353CC}">
                <c16:uniqueId val="{0000000F-ADEA-40B4-BC49-ED120C4FCF53}"/>
              </c:ext>
            </c:extLst>
          </c:dPt>
          <c:dPt>
            <c:idx val="14"/>
            <c:invertIfNegative val="0"/>
            <c:bubble3D val="0"/>
            <c:spPr>
              <a:solidFill>
                <a:srgbClr val="FFC000"/>
              </a:solidFill>
              <a:ln>
                <a:noFill/>
              </a:ln>
              <a:effectLst/>
            </c:spPr>
            <c:extLst>
              <c:ext xmlns:c16="http://schemas.microsoft.com/office/drawing/2014/chart" uri="{C3380CC4-5D6E-409C-BE32-E72D297353CC}">
                <c16:uniqueId val="{00000011-ADEA-40B4-BC49-ED120C4FCF53}"/>
              </c:ext>
            </c:extLst>
          </c:dPt>
          <c:dPt>
            <c:idx val="15"/>
            <c:invertIfNegative val="0"/>
            <c:bubble3D val="0"/>
            <c:spPr>
              <a:solidFill>
                <a:srgbClr val="FFC000"/>
              </a:solidFill>
              <a:ln>
                <a:noFill/>
              </a:ln>
              <a:effectLst/>
            </c:spPr>
            <c:extLst>
              <c:ext xmlns:c16="http://schemas.microsoft.com/office/drawing/2014/chart" uri="{C3380CC4-5D6E-409C-BE32-E72D297353CC}">
                <c16:uniqueId val="{00000013-ADEA-40B4-BC49-ED120C4FCF53}"/>
              </c:ext>
            </c:extLst>
          </c:dPt>
          <c:dPt>
            <c:idx val="16"/>
            <c:invertIfNegative val="0"/>
            <c:bubble3D val="0"/>
            <c:spPr>
              <a:solidFill>
                <a:srgbClr val="FFC000"/>
              </a:solidFill>
              <a:ln>
                <a:noFill/>
              </a:ln>
              <a:effectLst/>
            </c:spPr>
            <c:extLst>
              <c:ext xmlns:c16="http://schemas.microsoft.com/office/drawing/2014/chart" uri="{C3380CC4-5D6E-409C-BE32-E72D297353CC}">
                <c16:uniqueId val="{00000015-ADEA-40B4-BC49-ED120C4FCF53}"/>
              </c:ext>
            </c:extLst>
          </c:dPt>
          <c:dPt>
            <c:idx val="17"/>
            <c:invertIfNegative val="0"/>
            <c:bubble3D val="0"/>
            <c:spPr>
              <a:solidFill>
                <a:srgbClr val="FFC000"/>
              </a:solidFill>
              <a:ln>
                <a:noFill/>
              </a:ln>
              <a:effectLst/>
            </c:spPr>
            <c:extLst>
              <c:ext xmlns:c16="http://schemas.microsoft.com/office/drawing/2014/chart" uri="{C3380CC4-5D6E-409C-BE32-E72D297353CC}">
                <c16:uniqueId val="{00000017-ADEA-40B4-BC49-ED120C4FCF53}"/>
              </c:ext>
            </c:extLst>
          </c:dPt>
          <c:dPt>
            <c:idx val="18"/>
            <c:invertIfNegative val="0"/>
            <c:bubble3D val="0"/>
            <c:spPr>
              <a:solidFill>
                <a:srgbClr val="FFC000"/>
              </a:solidFill>
              <a:ln>
                <a:noFill/>
              </a:ln>
              <a:effectLst/>
            </c:spPr>
            <c:extLst>
              <c:ext xmlns:c16="http://schemas.microsoft.com/office/drawing/2014/chart" uri="{C3380CC4-5D6E-409C-BE32-E72D297353CC}">
                <c16:uniqueId val="{00000019-ADEA-40B4-BC49-ED120C4FCF53}"/>
              </c:ext>
            </c:extLst>
          </c:dPt>
          <c:dPt>
            <c:idx val="19"/>
            <c:invertIfNegative val="0"/>
            <c:bubble3D val="0"/>
            <c:spPr>
              <a:solidFill>
                <a:srgbClr val="FFC000"/>
              </a:solidFill>
              <a:ln>
                <a:noFill/>
              </a:ln>
              <a:effectLst/>
            </c:spPr>
            <c:extLst>
              <c:ext xmlns:c16="http://schemas.microsoft.com/office/drawing/2014/chart" uri="{C3380CC4-5D6E-409C-BE32-E72D297353CC}">
                <c16:uniqueId val="{0000001B-ADEA-40B4-BC49-ED120C4FCF53}"/>
              </c:ext>
            </c:extLst>
          </c:dPt>
          <c:dPt>
            <c:idx val="20"/>
            <c:invertIfNegative val="0"/>
            <c:bubble3D val="0"/>
            <c:spPr>
              <a:solidFill>
                <a:srgbClr val="FFC000"/>
              </a:solidFill>
              <a:ln>
                <a:noFill/>
              </a:ln>
              <a:effectLst/>
            </c:spPr>
            <c:extLst>
              <c:ext xmlns:c16="http://schemas.microsoft.com/office/drawing/2014/chart" uri="{C3380CC4-5D6E-409C-BE32-E72D297353CC}">
                <c16:uniqueId val="{0000001D-ADEA-40B4-BC49-ED120C4FCF53}"/>
              </c:ext>
            </c:extLst>
          </c:dPt>
          <c:dPt>
            <c:idx val="21"/>
            <c:invertIfNegative val="0"/>
            <c:bubble3D val="0"/>
            <c:spPr>
              <a:solidFill>
                <a:srgbClr val="00B0F0"/>
              </a:solidFill>
              <a:ln>
                <a:noFill/>
              </a:ln>
              <a:effectLst/>
            </c:spPr>
            <c:extLst>
              <c:ext xmlns:c16="http://schemas.microsoft.com/office/drawing/2014/chart" uri="{C3380CC4-5D6E-409C-BE32-E72D297353CC}">
                <c16:uniqueId val="{0000001F-ADEA-40B4-BC49-ED120C4FCF53}"/>
              </c:ext>
            </c:extLst>
          </c:dPt>
          <c:dPt>
            <c:idx val="22"/>
            <c:invertIfNegative val="0"/>
            <c:bubble3D val="0"/>
            <c:spPr>
              <a:solidFill>
                <a:srgbClr val="FFC000"/>
              </a:solidFill>
              <a:ln>
                <a:noFill/>
              </a:ln>
              <a:effectLst/>
            </c:spPr>
            <c:extLst>
              <c:ext xmlns:c16="http://schemas.microsoft.com/office/drawing/2014/chart" uri="{C3380CC4-5D6E-409C-BE32-E72D297353CC}">
                <c16:uniqueId val="{00000021-ADEA-40B4-BC49-ED120C4FCF53}"/>
              </c:ext>
            </c:extLst>
          </c:dPt>
          <c:dPt>
            <c:idx val="23"/>
            <c:invertIfNegative val="0"/>
            <c:bubble3D val="0"/>
            <c:spPr>
              <a:solidFill>
                <a:srgbClr val="FFC000"/>
              </a:solidFill>
              <a:ln>
                <a:noFill/>
              </a:ln>
              <a:effectLst/>
            </c:spPr>
            <c:extLst>
              <c:ext xmlns:c16="http://schemas.microsoft.com/office/drawing/2014/chart" uri="{C3380CC4-5D6E-409C-BE32-E72D297353CC}">
                <c16:uniqueId val="{00000023-ADEA-40B4-BC49-ED120C4FCF53}"/>
              </c:ext>
            </c:extLst>
          </c:dPt>
          <c:dPt>
            <c:idx val="24"/>
            <c:invertIfNegative val="0"/>
            <c:bubble3D val="0"/>
            <c:spPr>
              <a:solidFill>
                <a:srgbClr val="FFC000"/>
              </a:solidFill>
              <a:ln>
                <a:noFill/>
              </a:ln>
              <a:effectLst/>
            </c:spPr>
            <c:extLst>
              <c:ext xmlns:c16="http://schemas.microsoft.com/office/drawing/2014/chart" uri="{C3380CC4-5D6E-409C-BE32-E72D297353CC}">
                <c16:uniqueId val="{00000025-ADEA-40B4-BC49-ED120C4FCF53}"/>
              </c:ext>
            </c:extLst>
          </c:dPt>
          <c:dPt>
            <c:idx val="25"/>
            <c:invertIfNegative val="0"/>
            <c:bubble3D val="0"/>
            <c:spPr>
              <a:solidFill>
                <a:srgbClr val="FFC000"/>
              </a:solidFill>
              <a:ln>
                <a:noFill/>
              </a:ln>
              <a:effectLst/>
            </c:spPr>
            <c:extLst>
              <c:ext xmlns:c16="http://schemas.microsoft.com/office/drawing/2014/chart" uri="{C3380CC4-5D6E-409C-BE32-E72D297353CC}">
                <c16:uniqueId val="{00000027-ADEA-40B4-BC49-ED120C4FCF53}"/>
              </c:ext>
            </c:extLst>
          </c:dPt>
          <c:dPt>
            <c:idx val="26"/>
            <c:invertIfNegative val="0"/>
            <c:bubble3D val="0"/>
            <c:spPr>
              <a:solidFill>
                <a:srgbClr val="FFC000"/>
              </a:solidFill>
              <a:ln>
                <a:noFill/>
              </a:ln>
              <a:effectLst/>
            </c:spPr>
            <c:extLst>
              <c:ext xmlns:c16="http://schemas.microsoft.com/office/drawing/2014/chart" uri="{C3380CC4-5D6E-409C-BE32-E72D297353CC}">
                <c16:uniqueId val="{00000029-ADEA-40B4-BC49-ED120C4FCF53}"/>
              </c:ext>
            </c:extLst>
          </c:dPt>
          <c:dPt>
            <c:idx val="27"/>
            <c:invertIfNegative val="0"/>
            <c:bubble3D val="0"/>
            <c:spPr>
              <a:solidFill>
                <a:srgbClr val="FFC000"/>
              </a:solidFill>
              <a:ln>
                <a:noFill/>
              </a:ln>
              <a:effectLst/>
            </c:spPr>
            <c:extLst>
              <c:ext xmlns:c16="http://schemas.microsoft.com/office/drawing/2014/chart" uri="{C3380CC4-5D6E-409C-BE32-E72D297353CC}">
                <c16:uniqueId val="{0000002B-ADEA-40B4-BC49-ED120C4FCF53}"/>
              </c:ext>
            </c:extLst>
          </c:dPt>
          <c:dPt>
            <c:idx val="28"/>
            <c:invertIfNegative val="0"/>
            <c:bubble3D val="0"/>
            <c:spPr>
              <a:solidFill>
                <a:srgbClr val="FFC000"/>
              </a:solidFill>
              <a:ln>
                <a:noFill/>
              </a:ln>
              <a:effectLst/>
            </c:spPr>
            <c:extLst>
              <c:ext xmlns:c16="http://schemas.microsoft.com/office/drawing/2014/chart" uri="{C3380CC4-5D6E-409C-BE32-E72D297353CC}">
                <c16:uniqueId val="{0000002D-ADEA-40B4-BC49-ED120C4FCF53}"/>
              </c:ext>
            </c:extLst>
          </c:dPt>
          <c:dPt>
            <c:idx val="29"/>
            <c:invertIfNegative val="0"/>
            <c:bubble3D val="0"/>
            <c:spPr>
              <a:solidFill>
                <a:srgbClr val="FFC000"/>
              </a:solidFill>
              <a:ln>
                <a:noFill/>
              </a:ln>
              <a:effectLst/>
            </c:spPr>
            <c:extLst>
              <c:ext xmlns:c16="http://schemas.microsoft.com/office/drawing/2014/chart" uri="{C3380CC4-5D6E-409C-BE32-E72D297353CC}">
                <c16:uniqueId val="{0000002F-ADEA-40B4-BC49-ED120C4FCF53}"/>
              </c:ext>
            </c:extLst>
          </c:dPt>
          <c:dPt>
            <c:idx val="30"/>
            <c:invertIfNegative val="0"/>
            <c:bubble3D val="0"/>
            <c:spPr>
              <a:solidFill>
                <a:srgbClr val="FFC000"/>
              </a:solidFill>
              <a:ln>
                <a:noFill/>
              </a:ln>
              <a:effectLst/>
            </c:spPr>
            <c:extLst>
              <c:ext xmlns:c16="http://schemas.microsoft.com/office/drawing/2014/chart" uri="{C3380CC4-5D6E-409C-BE32-E72D297353CC}">
                <c16:uniqueId val="{00000031-ADEA-40B4-BC49-ED120C4FCF53}"/>
              </c:ext>
            </c:extLst>
          </c:dPt>
          <c:dPt>
            <c:idx val="31"/>
            <c:invertIfNegative val="0"/>
            <c:bubble3D val="0"/>
            <c:spPr>
              <a:solidFill>
                <a:srgbClr val="FFC000"/>
              </a:solidFill>
              <a:ln>
                <a:noFill/>
              </a:ln>
              <a:effectLst/>
            </c:spPr>
            <c:extLst>
              <c:ext xmlns:c16="http://schemas.microsoft.com/office/drawing/2014/chart" uri="{C3380CC4-5D6E-409C-BE32-E72D297353CC}">
                <c16:uniqueId val="{00000033-ADEA-40B4-BC49-ED120C4FCF53}"/>
              </c:ext>
            </c:extLst>
          </c:dPt>
          <c:dPt>
            <c:idx val="32"/>
            <c:invertIfNegative val="0"/>
            <c:bubble3D val="0"/>
            <c:spPr>
              <a:solidFill>
                <a:srgbClr val="FF0000"/>
              </a:solidFill>
              <a:ln>
                <a:noFill/>
              </a:ln>
              <a:effectLst/>
            </c:spPr>
            <c:extLst>
              <c:ext xmlns:c16="http://schemas.microsoft.com/office/drawing/2014/chart" uri="{C3380CC4-5D6E-409C-BE32-E72D297353CC}">
                <c16:uniqueId val="{00000035-ADEA-40B4-BC49-ED120C4FCF53}"/>
              </c:ext>
            </c:extLst>
          </c:dPt>
          <c:dPt>
            <c:idx val="33"/>
            <c:invertIfNegative val="0"/>
            <c:bubble3D val="0"/>
            <c:spPr>
              <a:solidFill>
                <a:srgbClr val="FF0000"/>
              </a:solidFill>
              <a:ln>
                <a:noFill/>
              </a:ln>
              <a:effectLst/>
            </c:spPr>
            <c:extLst>
              <c:ext xmlns:c16="http://schemas.microsoft.com/office/drawing/2014/chart" uri="{C3380CC4-5D6E-409C-BE32-E72D297353CC}">
                <c16:uniqueId val="{00000037-ADEA-40B4-BC49-ED120C4FCF53}"/>
              </c:ext>
            </c:extLst>
          </c:dPt>
          <c:dPt>
            <c:idx val="34"/>
            <c:invertIfNegative val="0"/>
            <c:bubble3D val="0"/>
            <c:spPr>
              <a:solidFill>
                <a:srgbClr val="FF0000"/>
              </a:solidFill>
              <a:ln>
                <a:noFill/>
              </a:ln>
              <a:effectLst/>
            </c:spPr>
            <c:extLst>
              <c:ext xmlns:c16="http://schemas.microsoft.com/office/drawing/2014/chart" uri="{C3380CC4-5D6E-409C-BE32-E72D297353CC}">
                <c16:uniqueId val="{00000039-ADEA-40B4-BC49-ED120C4FCF53}"/>
              </c:ext>
            </c:extLst>
          </c:dPt>
          <c:dPt>
            <c:idx val="35"/>
            <c:invertIfNegative val="0"/>
            <c:bubble3D val="0"/>
            <c:spPr>
              <a:solidFill>
                <a:srgbClr val="FF0000"/>
              </a:solidFill>
              <a:ln>
                <a:noFill/>
              </a:ln>
              <a:effectLst/>
            </c:spPr>
            <c:extLst>
              <c:ext xmlns:c16="http://schemas.microsoft.com/office/drawing/2014/chart" uri="{C3380CC4-5D6E-409C-BE32-E72D297353CC}">
                <c16:uniqueId val="{0000003B-ADEA-40B4-BC49-ED120C4FCF53}"/>
              </c:ext>
            </c:extLst>
          </c:dPt>
          <c:dPt>
            <c:idx val="36"/>
            <c:invertIfNegative val="0"/>
            <c:bubble3D val="0"/>
            <c:spPr>
              <a:solidFill>
                <a:srgbClr val="FF0000"/>
              </a:solidFill>
              <a:ln>
                <a:noFill/>
              </a:ln>
              <a:effectLst/>
            </c:spPr>
            <c:extLst>
              <c:ext xmlns:c16="http://schemas.microsoft.com/office/drawing/2014/chart" uri="{C3380CC4-5D6E-409C-BE32-E72D297353CC}">
                <c16:uniqueId val="{0000003D-ADEA-40B4-BC49-ED120C4FCF53}"/>
              </c:ext>
            </c:extLst>
          </c:dPt>
          <c:dPt>
            <c:idx val="37"/>
            <c:invertIfNegative val="0"/>
            <c:bubble3D val="0"/>
            <c:spPr>
              <a:solidFill>
                <a:srgbClr val="FF0000"/>
              </a:solidFill>
              <a:ln>
                <a:noFill/>
              </a:ln>
              <a:effectLst/>
            </c:spPr>
            <c:extLst>
              <c:ext xmlns:c16="http://schemas.microsoft.com/office/drawing/2014/chart" uri="{C3380CC4-5D6E-409C-BE32-E72D297353CC}">
                <c16:uniqueId val="{0000003F-ADEA-40B4-BC49-ED120C4FCF53}"/>
              </c:ext>
            </c:extLst>
          </c:dPt>
          <c:dPt>
            <c:idx val="38"/>
            <c:invertIfNegative val="0"/>
            <c:bubble3D val="0"/>
            <c:spPr>
              <a:solidFill>
                <a:srgbClr val="FF0000"/>
              </a:solidFill>
              <a:ln>
                <a:noFill/>
              </a:ln>
              <a:effectLst/>
            </c:spPr>
            <c:extLst>
              <c:ext xmlns:c16="http://schemas.microsoft.com/office/drawing/2014/chart" uri="{C3380CC4-5D6E-409C-BE32-E72D297353CC}">
                <c16:uniqueId val="{00000041-ADEA-40B4-BC49-ED120C4FCF53}"/>
              </c:ext>
            </c:extLst>
          </c:dPt>
          <c:dPt>
            <c:idx val="39"/>
            <c:invertIfNegative val="0"/>
            <c:bubble3D val="0"/>
            <c:spPr>
              <a:solidFill>
                <a:srgbClr val="FF0000"/>
              </a:solidFill>
              <a:ln>
                <a:noFill/>
              </a:ln>
              <a:effectLst/>
            </c:spPr>
            <c:extLst>
              <c:ext xmlns:c16="http://schemas.microsoft.com/office/drawing/2014/chart" uri="{C3380CC4-5D6E-409C-BE32-E72D297353CC}">
                <c16:uniqueId val="{00000043-ADEA-40B4-BC49-ED120C4FCF53}"/>
              </c:ext>
            </c:extLst>
          </c:dPt>
          <c:dPt>
            <c:idx val="40"/>
            <c:invertIfNegative val="0"/>
            <c:bubble3D val="0"/>
            <c:spPr>
              <a:solidFill>
                <a:srgbClr val="FF0000"/>
              </a:solidFill>
              <a:ln>
                <a:noFill/>
              </a:ln>
              <a:effectLst/>
            </c:spPr>
            <c:extLst>
              <c:ext xmlns:c16="http://schemas.microsoft.com/office/drawing/2014/chart" uri="{C3380CC4-5D6E-409C-BE32-E72D297353CC}">
                <c16:uniqueId val="{00000045-ADEA-40B4-BC49-ED120C4FCF53}"/>
              </c:ext>
            </c:extLst>
          </c:dPt>
          <c:dPt>
            <c:idx val="41"/>
            <c:invertIfNegative val="0"/>
            <c:bubble3D val="0"/>
            <c:spPr>
              <a:solidFill>
                <a:srgbClr val="FF0000"/>
              </a:solidFill>
              <a:ln>
                <a:noFill/>
              </a:ln>
              <a:effectLst/>
            </c:spPr>
            <c:extLst>
              <c:ext xmlns:c16="http://schemas.microsoft.com/office/drawing/2014/chart" uri="{C3380CC4-5D6E-409C-BE32-E72D297353CC}">
                <c16:uniqueId val="{00000047-ADEA-40B4-BC49-ED120C4FCF53}"/>
              </c:ext>
            </c:extLst>
          </c:dPt>
          <c:dPt>
            <c:idx val="42"/>
            <c:invertIfNegative val="0"/>
            <c:bubble3D val="0"/>
            <c:spPr>
              <a:solidFill>
                <a:srgbClr val="FF0000"/>
              </a:solidFill>
              <a:ln>
                <a:noFill/>
              </a:ln>
              <a:effectLst/>
            </c:spPr>
            <c:extLst>
              <c:ext xmlns:c16="http://schemas.microsoft.com/office/drawing/2014/chart" uri="{C3380CC4-5D6E-409C-BE32-E72D297353CC}">
                <c16:uniqueId val="{00000049-ADEA-40B4-BC49-ED120C4FCF53}"/>
              </c:ext>
            </c:extLst>
          </c:dPt>
          <c:dPt>
            <c:idx val="43"/>
            <c:invertIfNegative val="0"/>
            <c:bubble3D val="0"/>
            <c:spPr>
              <a:solidFill>
                <a:srgbClr val="FF0000"/>
              </a:solidFill>
              <a:ln>
                <a:noFill/>
              </a:ln>
              <a:effectLst/>
            </c:spPr>
            <c:extLst>
              <c:ext xmlns:c16="http://schemas.microsoft.com/office/drawing/2014/chart" uri="{C3380CC4-5D6E-409C-BE32-E72D297353CC}">
                <c16:uniqueId val="{0000004B-ADEA-40B4-BC49-ED120C4FCF53}"/>
              </c:ext>
            </c:extLst>
          </c:dPt>
          <c:dPt>
            <c:idx val="44"/>
            <c:invertIfNegative val="0"/>
            <c:bubble3D val="0"/>
            <c:spPr>
              <a:solidFill>
                <a:srgbClr val="FF0000"/>
              </a:solidFill>
              <a:ln>
                <a:noFill/>
              </a:ln>
              <a:effectLst/>
            </c:spPr>
            <c:extLst>
              <c:ext xmlns:c16="http://schemas.microsoft.com/office/drawing/2014/chart" uri="{C3380CC4-5D6E-409C-BE32-E72D297353CC}">
                <c16:uniqueId val="{0000004D-ADEA-40B4-BC49-ED120C4FCF53}"/>
              </c:ext>
            </c:extLst>
          </c:dPt>
          <c:dPt>
            <c:idx val="45"/>
            <c:invertIfNegative val="0"/>
            <c:bubble3D val="0"/>
            <c:spPr>
              <a:solidFill>
                <a:srgbClr val="FF0000"/>
              </a:solidFill>
              <a:ln>
                <a:noFill/>
              </a:ln>
              <a:effectLst/>
            </c:spPr>
            <c:extLst>
              <c:ext xmlns:c16="http://schemas.microsoft.com/office/drawing/2014/chart" uri="{C3380CC4-5D6E-409C-BE32-E72D297353CC}">
                <c16:uniqueId val="{0000004F-ADEA-40B4-BC49-ED120C4FCF53}"/>
              </c:ext>
            </c:extLst>
          </c:dPt>
          <c:dPt>
            <c:idx val="46"/>
            <c:invertIfNegative val="0"/>
            <c:bubble3D val="0"/>
            <c:spPr>
              <a:solidFill>
                <a:srgbClr val="FF0000"/>
              </a:solidFill>
              <a:ln>
                <a:noFill/>
              </a:ln>
              <a:effectLst/>
            </c:spPr>
            <c:extLst>
              <c:ext xmlns:c16="http://schemas.microsoft.com/office/drawing/2014/chart" uri="{C3380CC4-5D6E-409C-BE32-E72D297353CC}">
                <c16:uniqueId val="{00000051-ADEA-40B4-BC49-ED120C4FCF53}"/>
              </c:ext>
            </c:extLst>
          </c:dPt>
          <c:dPt>
            <c:idx val="47"/>
            <c:invertIfNegative val="0"/>
            <c:bubble3D val="0"/>
            <c:spPr>
              <a:solidFill>
                <a:srgbClr val="FF0000"/>
              </a:solidFill>
              <a:ln>
                <a:noFill/>
              </a:ln>
              <a:effectLst/>
            </c:spPr>
            <c:extLst>
              <c:ext xmlns:c16="http://schemas.microsoft.com/office/drawing/2014/chart" uri="{C3380CC4-5D6E-409C-BE32-E72D297353CC}">
                <c16:uniqueId val="{00000053-ADEA-40B4-BC49-ED120C4FCF53}"/>
              </c:ext>
            </c:extLst>
          </c:dPt>
          <c:dPt>
            <c:idx val="48"/>
            <c:invertIfNegative val="0"/>
            <c:bubble3D val="0"/>
            <c:spPr>
              <a:solidFill>
                <a:srgbClr val="FF0000"/>
              </a:solidFill>
              <a:ln>
                <a:noFill/>
              </a:ln>
              <a:effectLst/>
            </c:spPr>
            <c:extLst>
              <c:ext xmlns:c16="http://schemas.microsoft.com/office/drawing/2014/chart" uri="{C3380CC4-5D6E-409C-BE32-E72D297353CC}">
                <c16:uniqueId val="{00000055-ADEA-40B4-BC49-ED120C4FCF53}"/>
              </c:ext>
            </c:extLst>
          </c:dPt>
          <c:dPt>
            <c:idx val="49"/>
            <c:invertIfNegative val="0"/>
            <c:bubble3D val="0"/>
            <c:spPr>
              <a:solidFill>
                <a:srgbClr val="FF0000"/>
              </a:solidFill>
              <a:ln>
                <a:noFill/>
              </a:ln>
              <a:effectLst/>
            </c:spPr>
            <c:extLst>
              <c:ext xmlns:c16="http://schemas.microsoft.com/office/drawing/2014/chart" uri="{C3380CC4-5D6E-409C-BE32-E72D297353CC}">
                <c16:uniqueId val="{00000057-ADEA-40B4-BC49-ED120C4FCF5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'Td2+'!$A$5:$A$54</c:f>
              <c:strCache>
                <c:ptCount val="50"/>
                <c:pt idx="0">
                  <c:v>DS Mpanda</c:v>
                </c:pt>
                <c:pt idx="1">
                  <c:v>DS Murore</c:v>
                </c:pt>
                <c:pt idx="2">
                  <c:v>DS Bururi</c:v>
                </c:pt>
                <c:pt idx="3">
                  <c:v>DS Bujumbura nord</c:v>
                </c:pt>
                <c:pt idx="4">
                  <c:v>DS Rumonge</c:v>
                </c:pt>
                <c:pt idx="5">
                  <c:v>DS Gashoho</c:v>
                </c:pt>
                <c:pt idx="6">
                  <c:v>DS Nyanza-Lac</c:v>
                </c:pt>
                <c:pt idx="7">
                  <c:v>DS Cibitoke</c:v>
                </c:pt>
                <c:pt idx="8">
                  <c:v>DS Muyinga</c:v>
                </c:pt>
                <c:pt idx="9">
                  <c:v>DS Makamba</c:v>
                </c:pt>
                <c:pt idx="10">
                  <c:v>DS Rutovu</c:v>
                </c:pt>
                <c:pt idx="11">
                  <c:v>DS Gisuru</c:v>
                </c:pt>
                <c:pt idx="12">
                  <c:v>DS Busoni</c:v>
                </c:pt>
                <c:pt idx="13">
                  <c:v>DS Bukinanyana</c:v>
                </c:pt>
                <c:pt idx="14">
                  <c:v>DS Kayanza</c:v>
                </c:pt>
                <c:pt idx="15">
                  <c:v>DS Gihofi</c:v>
                </c:pt>
                <c:pt idx="16">
                  <c:v>DS Mabayi</c:v>
                </c:pt>
                <c:pt idx="17">
                  <c:v>DS Bugarama </c:v>
                </c:pt>
                <c:pt idx="18">
                  <c:v>DS Bujumbura sud</c:v>
                </c:pt>
                <c:pt idx="19">
                  <c:v>DS Kinyinya</c:v>
                </c:pt>
                <c:pt idx="20">
                  <c:v>DS Bujumbura centre</c:v>
                </c:pt>
                <c:pt idx="21">
                  <c:v>DS Mukenke</c:v>
                </c:pt>
                <c:pt idx="22">
                  <c:v>DS Giteranyi</c:v>
                </c:pt>
                <c:pt idx="23">
                  <c:v>Moyenne</c:v>
                </c:pt>
                <c:pt idx="24">
                  <c:v>DS Cankuzo</c:v>
                </c:pt>
                <c:pt idx="25">
                  <c:v>DS Kiremba</c:v>
                </c:pt>
                <c:pt idx="26">
                  <c:v>DS Kibuye</c:v>
                </c:pt>
                <c:pt idx="27">
                  <c:v>DS Vumbi</c:v>
                </c:pt>
                <c:pt idx="28">
                  <c:v>DS Rutana</c:v>
                </c:pt>
                <c:pt idx="29">
                  <c:v>DS Ruyigi</c:v>
                </c:pt>
                <c:pt idx="30">
                  <c:v>DS Bubanza</c:v>
                </c:pt>
                <c:pt idx="31">
                  <c:v>DS Mutaho</c:v>
                </c:pt>
                <c:pt idx="32">
                  <c:v>DS Butezi</c:v>
                </c:pt>
                <c:pt idx="33">
                  <c:v>DS Musema</c:v>
                </c:pt>
                <c:pt idx="34">
                  <c:v>DS Nyabikere</c:v>
                </c:pt>
                <c:pt idx="35">
                  <c:v>DS Ngozi</c:v>
                </c:pt>
                <c:pt idx="36">
                  <c:v>DS Matana</c:v>
                </c:pt>
                <c:pt idx="37">
                  <c:v>DS Isale</c:v>
                </c:pt>
                <c:pt idx="38">
                  <c:v>DS Kabezi</c:v>
                </c:pt>
                <c:pt idx="39">
                  <c:v>DS Ryansoro</c:v>
                </c:pt>
                <c:pt idx="40">
                  <c:v>DS Buhiga</c:v>
                </c:pt>
                <c:pt idx="41">
                  <c:v>DS Gahombo</c:v>
                </c:pt>
                <c:pt idx="42">
                  <c:v>DS Gitega</c:v>
                </c:pt>
                <c:pt idx="43">
                  <c:v>DS Kibumbu</c:v>
                </c:pt>
                <c:pt idx="44">
                  <c:v>DS Muramvya</c:v>
                </c:pt>
                <c:pt idx="45">
                  <c:v>DS Buye</c:v>
                </c:pt>
                <c:pt idx="46">
                  <c:v>DS Kirundo</c:v>
                </c:pt>
                <c:pt idx="47">
                  <c:v>DS Rwibaga</c:v>
                </c:pt>
                <c:pt idx="48">
                  <c:v>DS Kiganda</c:v>
                </c:pt>
                <c:pt idx="49">
                  <c:v>DS Fota</c:v>
                </c:pt>
              </c:strCache>
            </c:strRef>
          </c:cat>
          <c:val>
            <c:numRef>
              <c:f>'Td2+'!$B$5:$B$54</c:f>
              <c:numCache>
                <c:formatCode>_-* #\ ##0\ _€_-;\-* #\ ##0\ _€_-;_-* "-"??\ _€_-;_-@_-</c:formatCode>
                <c:ptCount val="50"/>
                <c:pt idx="0">
                  <c:v>89</c:v>
                </c:pt>
                <c:pt idx="1">
                  <c:v>87</c:v>
                </c:pt>
                <c:pt idx="2">
                  <c:v>86</c:v>
                </c:pt>
                <c:pt idx="3">
                  <c:v>86</c:v>
                </c:pt>
                <c:pt idx="4">
                  <c:v>82</c:v>
                </c:pt>
                <c:pt idx="5">
                  <c:v>80</c:v>
                </c:pt>
                <c:pt idx="6">
                  <c:v>75</c:v>
                </c:pt>
                <c:pt idx="7">
                  <c:v>74</c:v>
                </c:pt>
                <c:pt idx="8">
                  <c:v>73</c:v>
                </c:pt>
                <c:pt idx="9">
                  <c:v>70</c:v>
                </c:pt>
                <c:pt idx="10">
                  <c:v>65</c:v>
                </c:pt>
                <c:pt idx="11">
                  <c:v>65</c:v>
                </c:pt>
                <c:pt idx="12">
                  <c:v>65</c:v>
                </c:pt>
                <c:pt idx="13">
                  <c:v>65</c:v>
                </c:pt>
                <c:pt idx="14">
                  <c:v>62</c:v>
                </c:pt>
                <c:pt idx="15">
                  <c:v>61</c:v>
                </c:pt>
                <c:pt idx="16">
                  <c:v>60</c:v>
                </c:pt>
                <c:pt idx="17">
                  <c:v>60</c:v>
                </c:pt>
                <c:pt idx="18">
                  <c:v>59</c:v>
                </c:pt>
                <c:pt idx="19">
                  <c:v>59</c:v>
                </c:pt>
                <c:pt idx="20">
                  <c:v>57</c:v>
                </c:pt>
                <c:pt idx="21">
                  <c:v>57</c:v>
                </c:pt>
                <c:pt idx="22">
                  <c:v>57</c:v>
                </c:pt>
                <c:pt idx="23">
                  <c:v>56</c:v>
                </c:pt>
                <c:pt idx="24">
                  <c:v>55</c:v>
                </c:pt>
                <c:pt idx="25">
                  <c:v>54</c:v>
                </c:pt>
                <c:pt idx="26">
                  <c:v>52</c:v>
                </c:pt>
                <c:pt idx="27">
                  <c:v>50</c:v>
                </c:pt>
                <c:pt idx="28">
                  <c:v>50</c:v>
                </c:pt>
                <c:pt idx="29">
                  <c:v>49</c:v>
                </c:pt>
                <c:pt idx="30">
                  <c:v>48</c:v>
                </c:pt>
                <c:pt idx="31">
                  <c:v>48</c:v>
                </c:pt>
                <c:pt idx="32">
                  <c:v>48</c:v>
                </c:pt>
                <c:pt idx="33">
                  <c:v>47</c:v>
                </c:pt>
                <c:pt idx="34">
                  <c:v>47</c:v>
                </c:pt>
                <c:pt idx="35">
                  <c:v>46</c:v>
                </c:pt>
                <c:pt idx="36">
                  <c:v>44</c:v>
                </c:pt>
                <c:pt idx="37">
                  <c:v>44</c:v>
                </c:pt>
                <c:pt idx="38">
                  <c:v>43</c:v>
                </c:pt>
                <c:pt idx="39">
                  <c:v>42</c:v>
                </c:pt>
                <c:pt idx="40">
                  <c:v>41</c:v>
                </c:pt>
                <c:pt idx="41">
                  <c:v>41</c:v>
                </c:pt>
                <c:pt idx="42">
                  <c:v>37</c:v>
                </c:pt>
                <c:pt idx="43">
                  <c:v>37</c:v>
                </c:pt>
                <c:pt idx="44">
                  <c:v>37</c:v>
                </c:pt>
                <c:pt idx="45">
                  <c:v>35</c:v>
                </c:pt>
                <c:pt idx="46">
                  <c:v>35</c:v>
                </c:pt>
                <c:pt idx="47">
                  <c:v>33</c:v>
                </c:pt>
                <c:pt idx="48">
                  <c:v>32</c:v>
                </c:pt>
                <c:pt idx="49">
                  <c:v>31</c:v>
                </c:pt>
              </c:numCache>
            </c:numRef>
          </c:val>
          <c:extLst>
            <c:ext xmlns:c16="http://schemas.microsoft.com/office/drawing/2014/chart" uri="{C3380CC4-5D6E-409C-BE32-E72D297353CC}">
              <c16:uniqueId val="{00000058-ADEA-40B4-BC49-ED120C4FCF53}"/>
            </c:ext>
          </c:extLst>
        </c:ser>
        <c:dLbls>
          <c:showLegendKey val="0"/>
          <c:showVal val="0"/>
          <c:showCatName val="0"/>
          <c:showSerName val="0"/>
          <c:showPercent val="0"/>
          <c:showBubbleSize val="0"/>
        </c:dLbls>
        <c:gapWidth val="219"/>
        <c:overlap val="-27"/>
        <c:axId val="487101272"/>
        <c:axId val="487102448"/>
      </c:barChart>
      <c:lineChart>
        <c:grouping val="standard"/>
        <c:varyColors val="0"/>
        <c:ser>
          <c:idx val="1"/>
          <c:order val="1"/>
          <c:tx>
            <c:strRef>
              <c:f>'Td2+'!$C$4</c:f>
              <c:strCache>
                <c:ptCount val="1"/>
                <c:pt idx="0">
                  <c:v>Cible=80</c:v>
                </c:pt>
              </c:strCache>
            </c:strRef>
          </c:tx>
          <c:spPr>
            <a:ln w="28575" cap="rnd">
              <a:solidFill>
                <a:schemeClr val="accent2"/>
              </a:solidFill>
              <a:round/>
            </a:ln>
            <a:effectLst/>
          </c:spPr>
          <c:marker>
            <c:symbol val="none"/>
          </c:marker>
          <c:cat>
            <c:strRef>
              <c:f>'Td2+'!$A$5:$A$54</c:f>
              <c:strCache>
                <c:ptCount val="50"/>
                <c:pt idx="0">
                  <c:v>DS Mpanda</c:v>
                </c:pt>
                <c:pt idx="1">
                  <c:v>DS Murore</c:v>
                </c:pt>
                <c:pt idx="2">
                  <c:v>DS Bururi</c:v>
                </c:pt>
                <c:pt idx="3">
                  <c:v>DS Bujumbura nord</c:v>
                </c:pt>
                <c:pt idx="4">
                  <c:v>DS Rumonge</c:v>
                </c:pt>
                <c:pt idx="5">
                  <c:v>DS Gashoho</c:v>
                </c:pt>
                <c:pt idx="6">
                  <c:v>DS Nyanza-Lac</c:v>
                </c:pt>
                <c:pt idx="7">
                  <c:v>DS Cibitoke</c:v>
                </c:pt>
                <c:pt idx="8">
                  <c:v>DS Muyinga</c:v>
                </c:pt>
                <c:pt idx="9">
                  <c:v>DS Makamba</c:v>
                </c:pt>
                <c:pt idx="10">
                  <c:v>DS Rutovu</c:v>
                </c:pt>
                <c:pt idx="11">
                  <c:v>DS Gisuru</c:v>
                </c:pt>
                <c:pt idx="12">
                  <c:v>DS Busoni</c:v>
                </c:pt>
                <c:pt idx="13">
                  <c:v>DS Bukinanyana</c:v>
                </c:pt>
                <c:pt idx="14">
                  <c:v>DS Kayanza</c:v>
                </c:pt>
                <c:pt idx="15">
                  <c:v>DS Gihofi</c:v>
                </c:pt>
                <c:pt idx="16">
                  <c:v>DS Mabayi</c:v>
                </c:pt>
                <c:pt idx="17">
                  <c:v>DS Bugarama </c:v>
                </c:pt>
                <c:pt idx="18">
                  <c:v>DS Bujumbura sud</c:v>
                </c:pt>
                <c:pt idx="19">
                  <c:v>DS Kinyinya</c:v>
                </c:pt>
                <c:pt idx="20">
                  <c:v>DS Bujumbura centre</c:v>
                </c:pt>
                <c:pt idx="21">
                  <c:v>DS Mukenke</c:v>
                </c:pt>
                <c:pt idx="22">
                  <c:v>DS Giteranyi</c:v>
                </c:pt>
                <c:pt idx="23">
                  <c:v>Moyenne</c:v>
                </c:pt>
                <c:pt idx="24">
                  <c:v>DS Cankuzo</c:v>
                </c:pt>
                <c:pt idx="25">
                  <c:v>DS Kiremba</c:v>
                </c:pt>
                <c:pt idx="26">
                  <c:v>DS Kibuye</c:v>
                </c:pt>
                <c:pt idx="27">
                  <c:v>DS Vumbi</c:v>
                </c:pt>
                <c:pt idx="28">
                  <c:v>DS Rutana</c:v>
                </c:pt>
                <c:pt idx="29">
                  <c:v>DS Ruyigi</c:v>
                </c:pt>
                <c:pt idx="30">
                  <c:v>DS Bubanza</c:v>
                </c:pt>
                <c:pt idx="31">
                  <c:v>DS Mutaho</c:v>
                </c:pt>
                <c:pt idx="32">
                  <c:v>DS Butezi</c:v>
                </c:pt>
                <c:pt idx="33">
                  <c:v>DS Musema</c:v>
                </c:pt>
                <c:pt idx="34">
                  <c:v>DS Nyabikere</c:v>
                </c:pt>
                <c:pt idx="35">
                  <c:v>DS Ngozi</c:v>
                </c:pt>
                <c:pt idx="36">
                  <c:v>DS Matana</c:v>
                </c:pt>
                <c:pt idx="37">
                  <c:v>DS Isale</c:v>
                </c:pt>
                <c:pt idx="38">
                  <c:v>DS Kabezi</c:v>
                </c:pt>
                <c:pt idx="39">
                  <c:v>DS Ryansoro</c:v>
                </c:pt>
                <c:pt idx="40">
                  <c:v>DS Buhiga</c:v>
                </c:pt>
                <c:pt idx="41">
                  <c:v>DS Gahombo</c:v>
                </c:pt>
                <c:pt idx="42">
                  <c:v>DS Gitega</c:v>
                </c:pt>
                <c:pt idx="43">
                  <c:v>DS Kibumbu</c:v>
                </c:pt>
                <c:pt idx="44">
                  <c:v>DS Muramvya</c:v>
                </c:pt>
                <c:pt idx="45">
                  <c:v>DS Buye</c:v>
                </c:pt>
                <c:pt idx="46">
                  <c:v>DS Kirundo</c:v>
                </c:pt>
                <c:pt idx="47">
                  <c:v>DS Rwibaga</c:v>
                </c:pt>
                <c:pt idx="48">
                  <c:v>DS Kiganda</c:v>
                </c:pt>
                <c:pt idx="49">
                  <c:v>DS Fota</c:v>
                </c:pt>
              </c:strCache>
            </c:strRef>
          </c:cat>
          <c:val>
            <c:numRef>
              <c:f>'Td2+'!$C$5:$C$54</c:f>
              <c:numCache>
                <c:formatCode>General</c:formatCode>
                <c:ptCount val="50"/>
                <c:pt idx="0">
                  <c:v>80</c:v>
                </c:pt>
                <c:pt idx="1">
                  <c:v>80</c:v>
                </c:pt>
                <c:pt idx="2">
                  <c:v>80</c:v>
                </c:pt>
                <c:pt idx="3">
                  <c:v>80</c:v>
                </c:pt>
                <c:pt idx="4">
                  <c:v>80</c:v>
                </c:pt>
                <c:pt idx="5">
                  <c:v>80</c:v>
                </c:pt>
                <c:pt idx="6">
                  <c:v>80</c:v>
                </c:pt>
                <c:pt idx="7">
                  <c:v>80</c:v>
                </c:pt>
                <c:pt idx="8">
                  <c:v>80</c:v>
                </c:pt>
                <c:pt idx="9">
                  <c:v>80</c:v>
                </c:pt>
                <c:pt idx="10">
                  <c:v>80</c:v>
                </c:pt>
                <c:pt idx="11">
                  <c:v>80</c:v>
                </c:pt>
                <c:pt idx="12">
                  <c:v>80</c:v>
                </c:pt>
                <c:pt idx="13">
                  <c:v>80</c:v>
                </c:pt>
                <c:pt idx="14">
                  <c:v>80</c:v>
                </c:pt>
                <c:pt idx="15">
                  <c:v>80</c:v>
                </c:pt>
                <c:pt idx="16">
                  <c:v>80</c:v>
                </c:pt>
                <c:pt idx="17">
                  <c:v>80</c:v>
                </c:pt>
                <c:pt idx="18">
                  <c:v>80</c:v>
                </c:pt>
                <c:pt idx="19">
                  <c:v>80</c:v>
                </c:pt>
                <c:pt idx="20">
                  <c:v>80</c:v>
                </c:pt>
                <c:pt idx="21">
                  <c:v>80</c:v>
                </c:pt>
                <c:pt idx="22">
                  <c:v>80</c:v>
                </c:pt>
                <c:pt idx="23">
                  <c:v>80</c:v>
                </c:pt>
                <c:pt idx="24">
                  <c:v>80</c:v>
                </c:pt>
                <c:pt idx="25">
                  <c:v>80</c:v>
                </c:pt>
                <c:pt idx="26">
                  <c:v>80</c:v>
                </c:pt>
                <c:pt idx="27">
                  <c:v>80</c:v>
                </c:pt>
                <c:pt idx="28">
                  <c:v>80</c:v>
                </c:pt>
                <c:pt idx="29">
                  <c:v>80</c:v>
                </c:pt>
                <c:pt idx="30">
                  <c:v>80</c:v>
                </c:pt>
                <c:pt idx="31">
                  <c:v>80</c:v>
                </c:pt>
                <c:pt idx="32">
                  <c:v>80</c:v>
                </c:pt>
                <c:pt idx="33">
                  <c:v>80</c:v>
                </c:pt>
                <c:pt idx="34">
                  <c:v>80</c:v>
                </c:pt>
                <c:pt idx="35">
                  <c:v>80</c:v>
                </c:pt>
                <c:pt idx="36">
                  <c:v>80</c:v>
                </c:pt>
                <c:pt idx="37">
                  <c:v>80</c:v>
                </c:pt>
                <c:pt idx="38">
                  <c:v>80</c:v>
                </c:pt>
                <c:pt idx="39">
                  <c:v>80</c:v>
                </c:pt>
                <c:pt idx="40">
                  <c:v>80</c:v>
                </c:pt>
                <c:pt idx="41">
                  <c:v>80</c:v>
                </c:pt>
                <c:pt idx="42">
                  <c:v>80</c:v>
                </c:pt>
                <c:pt idx="43">
                  <c:v>80</c:v>
                </c:pt>
                <c:pt idx="44">
                  <c:v>80</c:v>
                </c:pt>
                <c:pt idx="45">
                  <c:v>80</c:v>
                </c:pt>
                <c:pt idx="46">
                  <c:v>80</c:v>
                </c:pt>
                <c:pt idx="47">
                  <c:v>80</c:v>
                </c:pt>
                <c:pt idx="48">
                  <c:v>80</c:v>
                </c:pt>
                <c:pt idx="49">
                  <c:v>80</c:v>
                </c:pt>
              </c:numCache>
            </c:numRef>
          </c:val>
          <c:smooth val="0"/>
          <c:extLst>
            <c:ext xmlns:c16="http://schemas.microsoft.com/office/drawing/2014/chart" uri="{C3380CC4-5D6E-409C-BE32-E72D297353CC}">
              <c16:uniqueId val="{00000059-ADEA-40B4-BC49-ED120C4FCF53}"/>
            </c:ext>
          </c:extLst>
        </c:ser>
        <c:dLbls>
          <c:showLegendKey val="0"/>
          <c:showVal val="0"/>
          <c:showCatName val="0"/>
          <c:showSerName val="0"/>
          <c:showPercent val="0"/>
          <c:showBubbleSize val="0"/>
        </c:dLbls>
        <c:marker val="1"/>
        <c:smooth val="0"/>
        <c:axId val="487101272"/>
        <c:axId val="487102448"/>
      </c:lineChart>
      <c:catAx>
        <c:axId val="487101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102448"/>
        <c:crosses val="autoZero"/>
        <c:auto val="1"/>
        <c:lblAlgn val="ctr"/>
        <c:lblOffset val="100"/>
        <c:noMultiLvlLbl val="0"/>
      </c:catAx>
      <c:valAx>
        <c:axId val="487102448"/>
        <c:scaling>
          <c:orientation val="minMax"/>
        </c:scaling>
        <c:delete val="0"/>
        <c:axPos val="l"/>
        <c:majorGridlines>
          <c:spPr>
            <a:ln w="9525" cap="flat" cmpd="sng" algn="ctr">
              <a:solidFill>
                <a:schemeClr val="tx1">
                  <a:lumMod val="15000"/>
                  <a:lumOff val="85000"/>
                </a:schemeClr>
              </a:solidFill>
              <a:round/>
            </a:ln>
            <a:effectLst/>
          </c:spPr>
        </c:majorGridlines>
        <c:numFmt formatCode="_-* #\ ##0\ _€_-;\-* #\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101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b="1" i="1"/>
              <a:t>Evolution des</a:t>
            </a:r>
            <a:r>
              <a:rPr lang="fr-FR" sz="1200" b="1" i="1" baseline="0"/>
              <a:t> cas suspects, confirmés, compatibles et Lien Epidimiologique par semaine </a:t>
            </a:r>
            <a:endParaRPr lang="fr-FR" sz="1200" b="1" i="1"/>
          </a:p>
        </c:rich>
      </c:tx>
      <c:layout>
        <c:manualLayout>
          <c:xMode val="edge"/>
          <c:yMode val="edge"/>
          <c:x val="0.17831664239583769"/>
          <c:y val="2.4096389354967541E-2"/>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0"/>
      <c:rotY val="10"/>
      <c:rAngAx val="0"/>
      <c:perspective val="20"/>
    </c:view3D>
    <c:floor>
      <c:thickness val="0"/>
      <c:spPr>
        <a:noFill/>
        <a:ln>
          <a:noFill/>
        </a:ln>
        <a:effectLst/>
        <a:sp3d/>
      </c:spPr>
    </c:floor>
    <c:sideWall>
      <c:thickness val="0"/>
      <c:spPr>
        <a:solidFill>
          <a:schemeClr val="bg1"/>
        </a:solidFill>
        <a:ln w="12700">
          <a:solidFill>
            <a:srgbClr val="FFC000"/>
          </a:solidFill>
        </a:ln>
        <a:effectLst/>
        <a:sp3d contourW="12700">
          <a:contourClr>
            <a:srgbClr val="FFC000"/>
          </a:contourClr>
        </a:sp3d>
      </c:spPr>
    </c:sideWall>
    <c:backWall>
      <c:thickness val="0"/>
      <c:spPr>
        <a:solidFill>
          <a:schemeClr val="bg1"/>
        </a:solidFill>
        <a:ln w="12700">
          <a:solidFill>
            <a:srgbClr val="FFC000"/>
          </a:solidFill>
        </a:ln>
        <a:effectLst/>
        <a:sp3d contourW="12700">
          <a:contourClr>
            <a:srgbClr val="FFC000"/>
          </a:contourClr>
        </a:sp3d>
      </c:spPr>
    </c:backWall>
    <c:plotArea>
      <c:layout>
        <c:manualLayout>
          <c:layoutTarget val="inner"/>
          <c:xMode val="edge"/>
          <c:yMode val="edge"/>
          <c:x val="0.15108652050324989"/>
          <c:y val="0.16240890521518095"/>
          <c:w val="0.80614682937646664"/>
          <c:h val="0.57345539638870446"/>
        </c:manualLayout>
      </c:layout>
      <c:bar3DChart>
        <c:barDir val="col"/>
        <c:grouping val="percentStacked"/>
        <c:varyColors val="0"/>
        <c:ser>
          <c:idx val="0"/>
          <c:order val="0"/>
          <c:tx>
            <c:strRef>
              <c:f>'Evolu_Nb cas_Confir_Compat_Semm'!$C$1</c:f>
              <c:strCache>
                <c:ptCount val="1"/>
                <c:pt idx="0">
                  <c:v>Cas_2023</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'Evolu_Nb cas_Confir_Compat_Semm'!$B$2:$B$16</c:f>
              <c:strCache>
                <c:ptCount val="15"/>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strCache>
            </c:strRef>
          </c:cat>
          <c:val>
            <c:numRef>
              <c:f>'Evolu_Nb cas_Confir_Compat_Semm'!$C$2:$C$16</c:f>
              <c:numCache>
                <c:formatCode>General</c:formatCode>
                <c:ptCount val="15"/>
                <c:pt idx="0">
                  <c:v>7</c:v>
                </c:pt>
                <c:pt idx="1">
                  <c:v>11</c:v>
                </c:pt>
                <c:pt idx="2">
                  <c:v>9</c:v>
                </c:pt>
                <c:pt idx="3">
                  <c:v>9</c:v>
                </c:pt>
                <c:pt idx="4">
                  <c:v>6</c:v>
                </c:pt>
                <c:pt idx="5">
                  <c:v>10</c:v>
                </c:pt>
                <c:pt idx="6">
                  <c:v>6</c:v>
                </c:pt>
                <c:pt idx="7">
                  <c:v>4</c:v>
                </c:pt>
                <c:pt idx="8">
                  <c:v>8</c:v>
                </c:pt>
                <c:pt idx="9">
                  <c:v>9</c:v>
                </c:pt>
                <c:pt idx="10">
                  <c:v>6</c:v>
                </c:pt>
                <c:pt idx="11">
                  <c:v>8</c:v>
                </c:pt>
                <c:pt idx="12">
                  <c:v>11</c:v>
                </c:pt>
                <c:pt idx="13">
                  <c:v>3</c:v>
                </c:pt>
                <c:pt idx="14">
                  <c:v>5</c:v>
                </c:pt>
              </c:numCache>
            </c:numRef>
          </c:val>
          <c:extLst>
            <c:ext xmlns:c16="http://schemas.microsoft.com/office/drawing/2014/chart" uri="{C3380CC4-5D6E-409C-BE32-E72D297353CC}">
              <c16:uniqueId val="{00000000-E8AB-4705-91D5-13999D0D3A32}"/>
            </c:ext>
          </c:extLst>
        </c:ser>
        <c:ser>
          <c:idx val="1"/>
          <c:order val="1"/>
          <c:tx>
            <c:strRef>
              <c:f>'Evolu_Nb cas_Confir_Compat_Semm'!$D$1</c:f>
              <c:strCache>
                <c:ptCount val="1"/>
                <c:pt idx="0">
                  <c:v>Conf_Lab_2023</c:v>
                </c:pt>
              </c:strCache>
            </c:strRef>
          </c:tx>
          <c:spPr>
            <a:solidFill>
              <a:schemeClr val="accent2"/>
            </a:solidFill>
            <a:ln>
              <a:solidFill>
                <a:srgbClr val="FF0000"/>
              </a:solidFill>
            </a:ln>
            <a:effectLst/>
            <a:sp3d>
              <a:contourClr>
                <a:srgbClr val="FF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'Evolu_Nb cas_Confir_Compat_Semm'!$B$2:$B$16</c:f>
              <c:strCache>
                <c:ptCount val="15"/>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strCache>
            </c:strRef>
          </c:cat>
          <c:val>
            <c:numRef>
              <c:f>'Evolu_Nb cas_Confir_Compat_Semm'!$D$2:$D$16</c:f>
              <c:numCache>
                <c:formatCode>General</c:formatCode>
                <c:ptCount val="15"/>
                <c:pt idx="0">
                  <c:v>1</c:v>
                </c:pt>
                <c:pt idx="1">
                  <c:v>0</c:v>
                </c:pt>
                <c:pt idx="2">
                  <c:v>0</c:v>
                </c:pt>
                <c:pt idx="3">
                  <c:v>0</c:v>
                </c:pt>
                <c:pt idx="4">
                  <c:v>0</c:v>
                </c:pt>
                <c:pt idx="5">
                  <c:v>1</c:v>
                </c:pt>
                <c:pt idx="6">
                  <c:v>0</c:v>
                </c:pt>
                <c:pt idx="7">
                  <c:v>0</c:v>
                </c:pt>
                <c:pt idx="8">
                  <c:v>4</c:v>
                </c:pt>
                <c:pt idx="9">
                  <c:v>4</c:v>
                </c:pt>
                <c:pt idx="10">
                  <c:v>0</c:v>
                </c:pt>
                <c:pt idx="11">
                  <c:v>6</c:v>
                </c:pt>
                <c:pt idx="12">
                  <c:v>5</c:v>
                </c:pt>
                <c:pt idx="13">
                  <c:v>0</c:v>
                </c:pt>
                <c:pt idx="14">
                  <c:v>0</c:v>
                </c:pt>
              </c:numCache>
            </c:numRef>
          </c:val>
          <c:extLst>
            <c:ext xmlns:c16="http://schemas.microsoft.com/office/drawing/2014/chart" uri="{C3380CC4-5D6E-409C-BE32-E72D297353CC}">
              <c16:uniqueId val="{00000001-E8AB-4705-91D5-13999D0D3A32}"/>
            </c:ext>
          </c:extLst>
        </c:ser>
        <c:ser>
          <c:idx val="2"/>
          <c:order val="2"/>
          <c:tx>
            <c:strRef>
              <c:f>'Evolu_Nb cas_Confir_Compat_Semm'!$E$1</c:f>
              <c:strCache>
                <c:ptCount val="1"/>
                <c:pt idx="0">
                  <c:v>Compatible_2023</c:v>
                </c:pt>
              </c:strCache>
            </c:strRef>
          </c:tx>
          <c:spPr>
            <a:solidFill>
              <a:schemeClr val="accent3"/>
            </a:solidFill>
            <a:ln>
              <a:solidFill>
                <a:srgbClr val="FFC000"/>
              </a:solidFill>
            </a:ln>
            <a:effectLst/>
            <a:sp3d>
              <a:contourClr>
                <a:srgbClr val="FFC000"/>
              </a:contourClr>
            </a:sp3d>
          </c:spPr>
          <c:invertIfNegative val="0"/>
          <c:cat>
            <c:strRef>
              <c:f>'Evolu_Nb cas_Confir_Compat_Semm'!$B$2:$B$16</c:f>
              <c:strCache>
                <c:ptCount val="15"/>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strCache>
            </c:strRef>
          </c:cat>
          <c:val>
            <c:numRef>
              <c:f>'Evolu_Nb cas_Confir_Compat_Semm'!$E$2:$E$16</c:f>
              <c:numCache>
                <c:formatCode>General</c:formatCode>
                <c:ptCount val="15"/>
                <c:pt idx="0">
                  <c:v>0</c:v>
                </c:pt>
                <c:pt idx="1">
                  <c:v>0</c:v>
                </c:pt>
                <c:pt idx="2">
                  <c:v>0</c:v>
                </c:pt>
                <c:pt idx="3">
                  <c:v>0</c:v>
                </c:pt>
                <c:pt idx="4">
                  <c:v>0</c:v>
                </c:pt>
                <c:pt idx="5">
                  <c:v>1</c:v>
                </c:pt>
                <c:pt idx="6">
                  <c:v>0</c:v>
                </c:pt>
                <c:pt idx="7">
                  <c:v>0</c:v>
                </c:pt>
                <c:pt idx="8">
                  <c:v>0</c:v>
                </c:pt>
                <c:pt idx="9">
                  <c:v>0</c:v>
                </c:pt>
                <c:pt idx="10">
                  <c:v>1</c:v>
                </c:pt>
                <c:pt idx="11">
                  <c:v>0</c:v>
                </c:pt>
                <c:pt idx="12">
                  <c:v>1</c:v>
                </c:pt>
                <c:pt idx="13">
                  <c:v>0</c:v>
                </c:pt>
                <c:pt idx="14">
                  <c:v>0</c:v>
                </c:pt>
              </c:numCache>
            </c:numRef>
          </c:val>
          <c:extLst>
            <c:ext xmlns:c16="http://schemas.microsoft.com/office/drawing/2014/chart" uri="{C3380CC4-5D6E-409C-BE32-E72D297353CC}">
              <c16:uniqueId val="{00000002-E8AB-4705-91D5-13999D0D3A32}"/>
            </c:ext>
          </c:extLst>
        </c:ser>
        <c:ser>
          <c:idx val="3"/>
          <c:order val="3"/>
          <c:tx>
            <c:strRef>
              <c:f>'Evolu_Nb cas_Confir_Compat_Semm'!$F$1</c:f>
              <c:strCache>
                <c:ptCount val="1"/>
                <c:pt idx="0">
                  <c:v>Lien Epid_2023</c:v>
                </c:pt>
              </c:strCache>
            </c:strRef>
          </c:tx>
          <c:spPr>
            <a:solidFill>
              <a:schemeClr val="accent4"/>
            </a:solidFill>
            <a:ln>
              <a:noFill/>
            </a:ln>
            <a:effectLst/>
            <a:sp3d/>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'Evolu_Nb cas_Confir_Compat_Semm'!$B$2:$B$16</c:f>
              <c:strCache>
                <c:ptCount val="15"/>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strCache>
            </c:strRef>
          </c:cat>
          <c:val>
            <c:numRef>
              <c:f>'Evolu_Nb cas_Confir_Compat_Semm'!$F$2:$F$16</c:f>
              <c:numCache>
                <c:formatCode>General</c:formatCode>
                <c:ptCount val="15"/>
                <c:pt idx="0">
                  <c:v>2</c:v>
                </c:pt>
                <c:pt idx="1">
                  <c:v>1</c:v>
                </c:pt>
                <c:pt idx="2">
                  <c:v>2</c:v>
                </c:pt>
                <c:pt idx="3">
                  <c:v>3</c:v>
                </c:pt>
                <c:pt idx="4">
                  <c:v>1</c:v>
                </c:pt>
                <c:pt idx="5">
                  <c:v>1</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3-E8AB-4705-91D5-13999D0D3A32}"/>
            </c:ext>
          </c:extLst>
        </c:ser>
        <c:ser>
          <c:idx val="4"/>
          <c:order val="4"/>
          <c:tx>
            <c:strRef>
              <c:f>'Evolu_Nb cas_Confir_Compat_Semm'!$G$1</c:f>
              <c:strCache>
                <c:ptCount val="1"/>
              </c:strCache>
            </c:strRef>
          </c:tx>
          <c:spPr>
            <a:solidFill>
              <a:schemeClr val="accent5"/>
            </a:solidFill>
            <a:ln>
              <a:noFill/>
            </a:ln>
            <a:effectLst/>
            <a:sp3d/>
          </c:spPr>
          <c:invertIfNegative val="0"/>
          <c:cat>
            <c:strRef>
              <c:f>'Evolu_Nb cas_Confir_Compat_Semm'!$B$2:$B$16</c:f>
              <c:strCache>
                <c:ptCount val="15"/>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strCache>
            </c:strRef>
          </c:cat>
          <c:val>
            <c:numRef>
              <c:f>'Evolu_Nb cas_Confir_Compat_Semm'!$G$2:$G$16</c:f>
              <c:numCache>
                <c:formatCode>General</c:formatCode>
                <c:ptCount val="15"/>
              </c:numCache>
            </c:numRef>
          </c:val>
          <c:extLst>
            <c:ext xmlns:c16="http://schemas.microsoft.com/office/drawing/2014/chart" uri="{C3380CC4-5D6E-409C-BE32-E72D297353CC}">
              <c16:uniqueId val="{00000004-E8AB-4705-91D5-13999D0D3A32}"/>
            </c:ext>
          </c:extLst>
        </c:ser>
        <c:dLbls>
          <c:showLegendKey val="0"/>
          <c:showVal val="0"/>
          <c:showCatName val="0"/>
          <c:showSerName val="0"/>
          <c:showPercent val="0"/>
          <c:showBubbleSize val="0"/>
        </c:dLbls>
        <c:gapWidth val="150"/>
        <c:shape val="cylinder"/>
        <c:axId val="1031882176"/>
        <c:axId val="1031886752"/>
        <c:axId val="0"/>
      </c:bar3DChart>
      <c:catAx>
        <c:axId val="103188217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Semaines_Epid</a:t>
                </a:r>
              </a:p>
            </c:rich>
          </c:tx>
          <c:layout>
            <c:manualLayout>
              <c:xMode val="edge"/>
              <c:yMode val="edge"/>
              <c:x val="0.48619698544744328"/>
              <c:y val="0.80429278865530329"/>
            </c:manualLayout>
          </c:layout>
          <c:overlay val="0"/>
          <c:spPr>
            <a:solidFill>
              <a:schemeClr val="bg1"/>
            </a:solid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031886752"/>
        <c:crosses val="max"/>
        <c:auto val="1"/>
        <c:lblAlgn val="ctr"/>
        <c:lblOffset val="100"/>
        <c:noMultiLvlLbl val="0"/>
      </c:catAx>
      <c:valAx>
        <c:axId val="1031886752"/>
        <c:scaling>
          <c:logBase val="5"/>
          <c:orientation val="maxMin"/>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Cas</a:t>
                </a:r>
              </a:p>
            </c:rich>
          </c:tx>
          <c:layout>
            <c:manualLayout>
              <c:xMode val="edge"/>
              <c:yMode val="edge"/>
              <c:x val="5.7261934313696278E-2"/>
              <c:y val="0.35877968567182117"/>
            </c:manualLayout>
          </c:layout>
          <c:overlay val="0"/>
          <c:spPr>
            <a:solidFill>
              <a:schemeClr val="bg1"/>
            </a:solid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31882176"/>
        <c:crosses val="autoZero"/>
        <c:crossBetween val="between"/>
        <c:minorUnit val="0.2"/>
      </c:valAx>
      <c:spPr>
        <a:solidFill>
          <a:schemeClr val="bg1"/>
        </a:solidFill>
        <a:ln>
          <a:noFill/>
        </a:ln>
        <a:effectLst/>
      </c:spPr>
    </c:plotArea>
    <c:legend>
      <c:legendPos val="b"/>
      <c:layout>
        <c:manualLayout>
          <c:xMode val="edge"/>
          <c:yMode val="edge"/>
          <c:x val="0.20130539757194391"/>
          <c:y val="0.87594643619119261"/>
          <c:w val="0.53286037735849057"/>
          <c:h val="6.6085767933066197E-2"/>
        </c:manualLayout>
      </c:layout>
      <c:overlay val="0"/>
      <c:spPr>
        <a:solidFill>
          <a:schemeClr val="bg1"/>
        </a:solid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blipFill>
      <a:blip xmlns:r="http://schemas.openxmlformats.org/officeDocument/2006/relationships" r:embed="rId4"/>
      <a:tile tx="0" ty="0" sx="100000" sy="100000" flip="none" algn="tl"/>
    </a:blipFill>
    <a:ln w="9525" cap="flat" cmpd="sng" algn="ctr">
      <a:solidFill>
        <a:schemeClr val="tx1">
          <a:lumMod val="15000"/>
          <a:lumOff val="85000"/>
        </a:schemeClr>
      </a:solidFill>
      <a:round/>
    </a:ln>
    <a:effectLst/>
  </c:spPr>
  <c:txPr>
    <a:bodyPr/>
    <a:lstStyle/>
    <a:p>
      <a:pPr>
        <a:defRPr/>
      </a:pPr>
      <a:endParaRPr lang="en-US"/>
    </a:p>
  </c:txPr>
  <c:externalData r:id="rId5">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blipFill>
          <a:blip xmlns:r="http://schemas.openxmlformats.org/officeDocument/2006/relationships" r:embed="rId3"/>
          <a:tile tx="0" ty="0" sx="100000" sy="100000" flip="none" algn="tl"/>
        </a:blipFill>
        <a:ln>
          <a:noFill/>
        </a:ln>
        <a:effectLst/>
        <a:sp3d/>
      </c:spPr>
    </c:sideWall>
    <c:backWall>
      <c:thickness val="0"/>
      <c:spPr>
        <a:blipFill>
          <a:blip xmlns:r="http://schemas.openxmlformats.org/officeDocument/2006/relationships" r:embed="rId3"/>
          <a:tile tx="0" ty="0" sx="100000" sy="100000" flip="none" algn="tl"/>
        </a:blipFill>
        <a:ln>
          <a:noFill/>
        </a:ln>
        <a:effectLst/>
        <a:sp3d/>
      </c:spPr>
    </c:backWall>
    <c:plotArea>
      <c:layout>
        <c:manualLayout>
          <c:layoutTarget val="inner"/>
          <c:xMode val="edge"/>
          <c:yMode val="edge"/>
          <c:x val="0.11571526638785026"/>
          <c:y val="0.11403012876304509"/>
          <c:w val="0.86103341885557927"/>
          <c:h val="0.55230807448624941"/>
        </c:manualLayout>
      </c:layout>
      <c:bar3DChart>
        <c:barDir val="col"/>
        <c:grouping val="stacked"/>
        <c:varyColors val="0"/>
        <c:ser>
          <c:idx val="0"/>
          <c:order val="0"/>
          <c:tx>
            <c:strRef>
              <c:f>District!$AJ$1</c:f>
              <c:strCache>
                <c:ptCount val="1"/>
                <c:pt idx="0">
                  <c:v>Inconnu</c:v>
                </c:pt>
              </c:strCache>
            </c:strRef>
          </c:tx>
          <c:spPr>
            <a:solidFill>
              <a:schemeClr val="bg1">
                <a:lumMod val="75000"/>
              </a:schemeClr>
            </a:solidFill>
            <a:ln>
              <a:noFill/>
            </a:ln>
            <a:effectLst/>
            <a:sp3d/>
          </c:spPr>
          <c:invertIfNegative val="0"/>
          <c:cat>
            <c:strRef>
              <c:f>District!$AB$3:$AB$20</c:f>
              <c:strCache>
                <c:ptCount val="18"/>
                <c:pt idx="0">
                  <c:v>BUBANZA</c:v>
                </c:pt>
                <c:pt idx="1">
                  <c:v>BUJUMBURA RURAL</c:v>
                </c:pt>
                <c:pt idx="2">
                  <c:v>BUJUMBURA MAIRIE</c:v>
                </c:pt>
                <c:pt idx="3">
                  <c:v>BURURI</c:v>
                </c:pt>
                <c:pt idx="4">
                  <c:v>CANKUZO</c:v>
                </c:pt>
                <c:pt idx="5">
                  <c:v>CIBITOKE</c:v>
                </c:pt>
                <c:pt idx="6">
                  <c:v>GITEGA</c:v>
                </c:pt>
                <c:pt idx="7">
                  <c:v>KARUSI</c:v>
                </c:pt>
                <c:pt idx="8">
                  <c:v>KAYANZA</c:v>
                </c:pt>
                <c:pt idx="9">
                  <c:v>KIRUNDO</c:v>
                </c:pt>
                <c:pt idx="10">
                  <c:v>MAKAMBA</c:v>
                </c:pt>
                <c:pt idx="11">
                  <c:v>MURAMVYA</c:v>
                </c:pt>
                <c:pt idx="12">
                  <c:v>MUYINGA</c:v>
                </c:pt>
                <c:pt idx="13">
                  <c:v>MWARO</c:v>
                </c:pt>
                <c:pt idx="14">
                  <c:v>NGOZI</c:v>
                </c:pt>
                <c:pt idx="15">
                  <c:v>RUMONGE</c:v>
                </c:pt>
                <c:pt idx="16">
                  <c:v>RUTANA</c:v>
                </c:pt>
                <c:pt idx="17">
                  <c:v>RUYIGI</c:v>
                </c:pt>
              </c:strCache>
            </c:strRef>
          </c:cat>
          <c:val>
            <c:numRef>
              <c:f>District!$AJ$3:$AJ$20</c:f>
              <c:numCache>
                <c:formatCode>0.0%</c:formatCode>
                <c:ptCount val="18"/>
                <c:pt idx="0">
                  <c:v>0</c:v>
                </c:pt>
                <c:pt idx="1">
                  <c:v>0</c:v>
                </c:pt>
                <c:pt idx="2">
                  <c:v>0.26666666666666666</c:v>
                </c:pt>
                <c:pt idx="3">
                  <c:v>0.26666666666666666</c:v>
                </c:pt>
                <c:pt idx="4">
                  <c:v>0.26666666666666666</c:v>
                </c:pt>
                <c:pt idx="5">
                  <c:v>0</c:v>
                </c:pt>
                <c:pt idx="6">
                  <c:v>0</c:v>
                </c:pt>
                <c:pt idx="7">
                  <c:v>0</c:v>
                </c:pt>
                <c:pt idx="8">
                  <c:v>0</c:v>
                </c:pt>
                <c:pt idx="9">
                  <c:v>0</c:v>
                </c:pt>
                <c:pt idx="10">
                  <c:v>0</c:v>
                </c:pt>
                <c:pt idx="11">
                  <c:v>0</c:v>
                </c:pt>
                <c:pt idx="12">
                  <c:v>0</c:v>
                </c:pt>
                <c:pt idx="13">
                  <c:v>0.2</c:v>
                </c:pt>
                <c:pt idx="14">
                  <c:v>0.2</c:v>
                </c:pt>
                <c:pt idx="15">
                  <c:v>0.2</c:v>
                </c:pt>
                <c:pt idx="16">
                  <c:v>0.25</c:v>
                </c:pt>
                <c:pt idx="17">
                  <c:v>0.25</c:v>
                </c:pt>
              </c:numCache>
            </c:numRef>
          </c:val>
          <c:extLst>
            <c:ext xmlns:c16="http://schemas.microsoft.com/office/drawing/2014/chart" uri="{C3380CC4-5D6E-409C-BE32-E72D297353CC}">
              <c16:uniqueId val="{00000000-C358-482F-9F8D-B2DBB28D1CE7}"/>
            </c:ext>
          </c:extLst>
        </c:ser>
        <c:ser>
          <c:idx val="1"/>
          <c:order val="1"/>
          <c:tx>
            <c:strRef>
              <c:f>District!$AK$1</c:f>
              <c:strCache>
                <c:ptCount val="1"/>
                <c:pt idx="0">
                  <c:v>ZeroDose</c:v>
                </c:pt>
              </c:strCache>
            </c:strRef>
          </c:tx>
          <c:spPr>
            <a:solidFill>
              <a:srgbClr val="FF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District!$AB$3:$AB$20</c:f>
              <c:strCache>
                <c:ptCount val="18"/>
                <c:pt idx="0">
                  <c:v>BUBANZA</c:v>
                </c:pt>
                <c:pt idx="1">
                  <c:v>BUJUMBURA RURAL</c:v>
                </c:pt>
                <c:pt idx="2">
                  <c:v>BUJUMBURA MAIRIE</c:v>
                </c:pt>
                <c:pt idx="3">
                  <c:v>BURURI</c:v>
                </c:pt>
                <c:pt idx="4">
                  <c:v>CANKUZO</c:v>
                </c:pt>
                <c:pt idx="5">
                  <c:v>CIBITOKE</c:v>
                </c:pt>
                <c:pt idx="6">
                  <c:v>GITEGA</c:v>
                </c:pt>
                <c:pt idx="7">
                  <c:v>KARUSI</c:v>
                </c:pt>
                <c:pt idx="8">
                  <c:v>KAYANZA</c:v>
                </c:pt>
                <c:pt idx="9">
                  <c:v>KIRUNDO</c:v>
                </c:pt>
                <c:pt idx="10">
                  <c:v>MAKAMBA</c:v>
                </c:pt>
                <c:pt idx="11">
                  <c:v>MURAMVYA</c:v>
                </c:pt>
                <c:pt idx="12">
                  <c:v>MUYINGA</c:v>
                </c:pt>
                <c:pt idx="13">
                  <c:v>MWARO</c:v>
                </c:pt>
                <c:pt idx="14">
                  <c:v>NGOZI</c:v>
                </c:pt>
                <c:pt idx="15">
                  <c:v>RUMONGE</c:v>
                </c:pt>
                <c:pt idx="16">
                  <c:v>RUTANA</c:v>
                </c:pt>
                <c:pt idx="17">
                  <c:v>RUYIGI</c:v>
                </c:pt>
              </c:strCache>
            </c:strRef>
          </c:cat>
          <c:val>
            <c:numRef>
              <c:f>District!$AK$3:$AK$20</c:f>
              <c:numCache>
                <c:formatCode>0%</c:formatCode>
                <c:ptCount val="18"/>
                <c:pt idx="0">
                  <c:v>1</c:v>
                </c:pt>
                <c:pt idx="1">
                  <c:v>1</c:v>
                </c:pt>
                <c:pt idx="2">
                  <c:v>0.26666666666666666</c:v>
                </c:pt>
                <c:pt idx="3">
                  <c:v>0.26666666666666666</c:v>
                </c:pt>
                <c:pt idx="4">
                  <c:v>0.26666666666666666</c:v>
                </c:pt>
                <c:pt idx="5">
                  <c:v>0.6</c:v>
                </c:pt>
                <c:pt idx="6">
                  <c:v>0.6</c:v>
                </c:pt>
                <c:pt idx="7">
                  <c:v>0.6</c:v>
                </c:pt>
                <c:pt idx="8">
                  <c:v>0.25</c:v>
                </c:pt>
                <c:pt idx="9">
                  <c:v>0.25</c:v>
                </c:pt>
                <c:pt idx="10">
                  <c:v>0.25</c:v>
                </c:pt>
                <c:pt idx="11">
                  <c:v>0</c:v>
                </c:pt>
                <c:pt idx="12">
                  <c:v>0</c:v>
                </c:pt>
                <c:pt idx="13">
                  <c:v>0.8</c:v>
                </c:pt>
                <c:pt idx="14">
                  <c:v>0.8</c:v>
                </c:pt>
                <c:pt idx="15">
                  <c:v>0.8</c:v>
                </c:pt>
                <c:pt idx="16">
                  <c:v>0.25</c:v>
                </c:pt>
                <c:pt idx="17">
                  <c:v>0.25</c:v>
                </c:pt>
              </c:numCache>
            </c:numRef>
          </c:val>
          <c:extLst>
            <c:ext xmlns:c16="http://schemas.microsoft.com/office/drawing/2014/chart" uri="{C3380CC4-5D6E-409C-BE32-E72D297353CC}">
              <c16:uniqueId val="{00000001-C358-482F-9F8D-B2DBB28D1CE7}"/>
            </c:ext>
          </c:extLst>
        </c:ser>
        <c:ser>
          <c:idx val="2"/>
          <c:order val="2"/>
          <c:tx>
            <c:strRef>
              <c:f>District!$AL$1</c:f>
              <c:strCache>
                <c:ptCount val="1"/>
                <c:pt idx="0">
                  <c:v>1dose</c:v>
                </c:pt>
              </c:strCache>
            </c:strRef>
          </c:tx>
          <c:spPr>
            <a:solidFill>
              <a:schemeClr val="accent3">
                <a:lumMod val="20000"/>
                <a:lumOff val="8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District!$AB$3:$AB$20</c:f>
              <c:strCache>
                <c:ptCount val="18"/>
                <c:pt idx="0">
                  <c:v>BUBANZA</c:v>
                </c:pt>
                <c:pt idx="1">
                  <c:v>BUJUMBURA RURAL</c:v>
                </c:pt>
                <c:pt idx="2">
                  <c:v>BUJUMBURA MAIRIE</c:v>
                </c:pt>
                <c:pt idx="3">
                  <c:v>BURURI</c:v>
                </c:pt>
                <c:pt idx="4">
                  <c:v>CANKUZO</c:v>
                </c:pt>
                <c:pt idx="5">
                  <c:v>CIBITOKE</c:v>
                </c:pt>
                <c:pt idx="6">
                  <c:v>GITEGA</c:v>
                </c:pt>
                <c:pt idx="7">
                  <c:v>KARUSI</c:v>
                </c:pt>
                <c:pt idx="8">
                  <c:v>KAYANZA</c:v>
                </c:pt>
                <c:pt idx="9">
                  <c:v>KIRUNDO</c:v>
                </c:pt>
                <c:pt idx="10">
                  <c:v>MAKAMBA</c:v>
                </c:pt>
                <c:pt idx="11">
                  <c:v>MURAMVYA</c:v>
                </c:pt>
                <c:pt idx="12">
                  <c:v>MUYINGA</c:v>
                </c:pt>
                <c:pt idx="13">
                  <c:v>MWARO</c:v>
                </c:pt>
                <c:pt idx="14">
                  <c:v>NGOZI</c:v>
                </c:pt>
                <c:pt idx="15">
                  <c:v>RUMONGE</c:v>
                </c:pt>
                <c:pt idx="16">
                  <c:v>RUTANA</c:v>
                </c:pt>
                <c:pt idx="17">
                  <c:v>RUYIGI</c:v>
                </c:pt>
              </c:strCache>
            </c:strRef>
          </c:cat>
          <c:val>
            <c:numRef>
              <c:f>District!$AL$3:$AL$20</c:f>
              <c:numCache>
                <c:formatCode>0%</c:formatCode>
                <c:ptCount val="18"/>
                <c:pt idx="0">
                  <c:v>0</c:v>
                </c:pt>
                <c:pt idx="1">
                  <c:v>0</c:v>
                </c:pt>
                <c:pt idx="2">
                  <c:v>0.26666666666666666</c:v>
                </c:pt>
                <c:pt idx="3">
                  <c:v>0.26666666666666666</c:v>
                </c:pt>
                <c:pt idx="4">
                  <c:v>0.26666666666666666</c:v>
                </c:pt>
                <c:pt idx="5">
                  <c:v>0.3</c:v>
                </c:pt>
                <c:pt idx="6">
                  <c:v>0.3</c:v>
                </c:pt>
                <c:pt idx="7">
                  <c:v>0.3</c:v>
                </c:pt>
                <c:pt idx="8">
                  <c:v>0</c:v>
                </c:pt>
                <c:pt idx="9">
                  <c:v>0</c:v>
                </c:pt>
                <c:pt idx="10">
                  <c:v>0</c:v>
                </c:pt>
                <c:pt idx="11">
                  <c:v>0.5</c:v>
                </c:pt>
                <c:pt idx="12">
                  <c:v>0.5</c:v>
                </c:pt>
                <c:pt idx="13">
                  <c:v>0</c:v>
                </c:pt>
                <c:pt idx="14">
                  <c:v>0</c:v>
                </c:pt>
                <c:pt idx="15">
                  <c:v>0</c:v>
                </c:pt>
                <c:pt idx="16">
                  <c:v>0</c:v>
                </c:pt>
                <c:pt idx="17">
                  <c:v>0</c:v>
                </c:pt>
              </c:numCache>
            </c:numRef>
          </c:val>
          <c:extLst>
            <c:ext xmlns:c16="http://schemas.microsoft.com/office/drawing/2014/chart" uri="{C3380CC4-5D6E-409C-BE32-E72D297353CC}">
              <c16:uniqueId val="{00000002-C358-482F-9F8D-B2DBB28D1CE7}"/>
            </c:ext>
          </c:extLst>
        </c:ser>
        <c:ser>
          <c:idx val="3"/>
          <c:order val="3"/>
          <c:tx>
            <c:strRef>
              <c:f>District!$AM$1</c:f>
              <c:strCache>
                <c:ptCount val="1"/>
                <c:pt idx="0">
                  <c:v>2dose</c:v>
                </c:pt>
              </c:strCache>
            </c:strRef>
          </c:tx>
          <c:spPr>
            <a:solidFill>
              <a:srgbClr val="92D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District!$AB$3:$AB$20</c:f>
              <c:strCache>
                <c:ptCount val="18"/>
                <c:pt idx="0">
                  <c:v>BUBANZA</c:v>
                </c:pt>
                <c:pt idx="1">
                  <c:v>BUJUMBURA RURAL</c:v>
                </c:pt>
                <c:pt idx="2">
                  <c:v>BUJUMBURA MAIRIE</c:v>
                </c:pt>
                <c:pt idx="3">
                  <c:v>BURURI</c:v>
                </c:pt>
                <c:pt idx="4">
                  <c:v>CANKUZO</c:v>
                </c:pt>
                <c:pt idx="5">
                  <c:v>CIBITOKE</c:v>
                </c:pt>
                <c:pt idx="6">
                  <c:v>GITEGA</c:v>
                </c:pt>
                <c:pt idx="7">
                  <c:v>KARUSI</c:v>
                </c:pt>
                <c:pt idx="8">
                  <c:v>KAYANZA</c:v>
                </c:pt>
                <c:pt idx="9">
                  <c:v>KIRUNDO</c:v>
                </c:pt>
                <c:pt idx="10">
                  <c:v>MAKAMBA</c:v>
                </c:pt>
                <c:pt idx="11">
                  <c:v>MURAMVYA</c:v>
                </c:pt>
                <c:pt idx="12">
                  <c:v>MUYINGA</c:v>
                </c:pt>
                <c:pt idx="13">
                  <c:v>MWARO</c:v>
                </c:pt>
                <c:pt idx="14">
                  <c:v>NGOZI</c:v>
                </c:pt>
                <c:pt idx="15">
                  <c:v>RUMONGE</c:v>
                </c:pt>
                <c:pt idx="16">
                  <c:v>RUTANA</c:v>
                </c:pt>
                <c:pt idx="17">
                  <c:v>RUYIGI</c:v>
                </c:pt>
              </c:strCache>
            </c:strRef>
          </c:cat>
          <c:val>
            <c:numRef>
              <c:f>District!$AM$3:$AM$20</c:f>
              <c:numCache>
                <c:formatCode>0%</c:formatCode>
                <c:ptCount val="18"/>
                <c:pt idx="0">
                  <c:v>0</c:v>
                </c:pt>
                <c:pt idx="1">
                  <c:v>0</c:v>
                </c:pt>
                <c:pt idx="2">
                  <c:v>0.2</c:v>
                </c:pt>
                <c:pt idx="3">
                  <c:v>0.2</c:v>
                </c:pt>
                <c:pt idx="4">
                  <c:v>0.2</c:v>
                </c:pt>
                <c:pt idx="5">
                  <c:v>0.1</c:v>
                </c:pt>
                <c:pt idx="6">
                  <c:v>0.1</c:v>
                </c:pt>
                <c:pt idx="7">
                  <c:v>0.1</c:v>
                </c:pt>
                <c:pt idx="8">
                  <c:v>0.75</c:v>
                </c:pt>
                <c:pt idx="9">
                  <c:v>0.75</c:v>
                </c:pt>
                <c:pt idx="10">
                  <c:v>0.75</c:v>
                </c:pt>
                <c:pt idx="11">
                  <c:v>0.5</c:v>
                </c:pt>
                <c:pt idx="12">
                  <c:v>0.5</c:v>
                </c:pt>
                <c:pt idx="13">
                  <c:v>0</c:v>
                </c:pt>
                <c:pt idx="14">
                  <c:v>0</c:v>
                </c:pt>
                <c:pt idx="15">
                  <c:v>0</c:v>
                </c:pt>
                <c:pt idx="16">
                  <c:v>0.5</c:v>
                </c:pt>
                <c:pt idx="17">
                  <c:v>0.5</c:v>
                </c:pt>
              </c:numCache>
            </c:numRef>
          </c:val>
          <c:extLst>
            <c:ext xmlns:c16="http://schemas.microsoft.com/office/drawing/2014/chart" uri="{C3380CC4-5D6E-409C-BE32-E72D297353CC}">
              <c16:uniqueId val="{00000003-C358-482F-9F8D-B2DBB28D1CE7}"/>
            </c:ext>
          </c:extLst>
        </c:ser>
        <c:ser>
          <c:idx val="4"/>
          <c:order val="4"/>
          <c:tx>
            <c:strRef>
              <c:f>District!$AN$1</c:f>
              <c:strCache>
                <c:ptCount val="1"/>
                <c:pt idx="0">
                  <c:v>3 dose et Plus</c:v>
                </c:pt>
              </c:strCache>
            </c:strRef>
          </c:tx>
          <c:spPr>
            <a:solidFill>
              <a:srgbClr val="00B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District!$AB$3:$AB$20</c:f>
              <c:strCache>
                <c:ptCount val="18"/>
                <c:pt idx="0">
                  <c:v>BUBANZA</c:v>
                </c:pt>
                <c:pt idx="1">
                  <c:v>BUJUMBURA RURAL</c:v>
                </c:pt>
                <c:pt idx="2">
                  <c:v>BUJUMBURA MAIRIE</c:v>
                </c:pt>
                <c:pt idx="3">
                  <c:v>BURURI</c:v>
                </c:pt>
                <c:pt idx="4">
                  <c:v>CANKUZO</c:v>
                </c:pt>
                <c:pt idx="5">
                  <c:v>CIBITOKE</c:v>
                </c:pt>
                <c:pt idx="6">
                  <c:v>GITEGA</c:v>
                </c:pt>
                <c:pt idx="7">
                  <c:v>KARUSI</c:v>
                </c:pt>
                <c:pt idx="8">
                  <c:v>KAYANZA</c:v>
                </c:pt>
                <c:pt idx="9">
                  <c:v>KIRUNDO</c:v>
                </c:pt>
                <c:pt idx="10">
                  <c:v>MAKAMBA</c:v>
                </c:pt>
                <c:pt idx="11">
                  <c:v>MURAMVYA</c:v>
                </c:pt>
                <c:pt idx="12">
                  <c:v>MUYINGA</c:v>
                </c:pt>
                <c:pt idx="13">
                  <c:v>MWARO</c:v>
                </c:pt>
                <c:pt idx="14">
                  <c:v>NGOZI</c:v>
                </c:pt>
                <c:pt idx="15">
                  <c:v>RUMONGE</c:v>
                </c:pt>
                <c:pt idx="16">
                  <c:v>RUTANA</c:v>
                </c:pt>
                <c:pt idx="17">
                  <c:v>RUYIGI</c:v>
                </c:pt>
              </c:strCache>
            </c:strRef>
          </c:cat>
          <c:val>
            <c:numRef>
              <c:f>District!$AN$3:$AN$20</c:f>
              <c:numCache>
                <c:formatCode>0%</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extLst>
            <c:ext xmlns:c16="http://schemas.microsoft.com/office/drawing/2014/chart" uri="{C3380CC4-5D6E-409C-BE32-E72D297353CC}">
              <c16:uniqueId val="{00000004-C358-482F-9F8D-B2DBB28D1CE7}"/>
            </c:ext>
          </c:extLst>
        </c:ser>
        <c:dLbls>
          <c:showLegendKey val="0"/>
          <c:showVal val="0"/>
          <c:showCatName val="0"/>
          <c:showSerName val="0"/>
          <c:showPercent val="0"/>
          <c:showBubbleSize val="0"/>
        </c:dLbls>
        <c:gapWidth val="150"/>
        <c:shape val="box"/>
        <c:axId val="395602511"/>
        <c:axId val="395602927"/>
        <c:axId val="0"/>
      </c:bar3DChart>
      <c:catAx>
        <c:axId val="395602511"/>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FR" b="1"/>
                  <a:t>Provinces</a:t>
                </a:r>
              </a:p>
            </c:rich>
          </c:tx>
          <c:layout>
            <c:manualLayout>
              <c:xMode val="edge"/>
              <c:yMode val="edge"/>
              <c:x val="0.47439466856856827"/>
              <c:y val="0.91274795331257708"/>
            </c:manualLayout>
          </c:layout>
          <c:overlay val="0"/>
          <c:spPr>
            <a:solidFill>
              <a:srgbClr val="FFFF00"/>
            </a:solid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95602927"/>
        <c:crosses val="autoZero"/>
        <c:auto val="1"/>
        <c:lblAlgn val="ctr"/>
        <c:lblOffset val="100"/>
        <c:noMultiLvlLbl val="0"/>
      </c:catAx>
      <c:valAx>
        <c:axId val="395602927"/>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FR" b="1"/>
                  <a:t>Pourcentage</a:t>
                </a:r>
              </a:p>
            </c:rich>
          </c:tx>
          <c:layout>
            <c:manualLayout>
              <c:xMode val="edge"/>
              <c:yMode val="edge"/>
              <c:x val="8.9916663802036001E-3"/>
              <c:y val="0.39128143357636153"/>
            </c:manualLayout>
          </c:layout>
          <c:overlay val="0"/>
          <c:spPr>
            <a:solidFill>
              <a:srgbClr val="FFFF00"/>
            </a:solid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5602511"/>
        <c:crosses val="autoZero"/>
        <c:crossBetween val="between"/>
      </c:valAx>
      <c:spPr>
        <a:solidFill>
          <a:schemeClr val="bg1"/>
        </a:solidFill>
        <a:ln>
          <a:noFill/>
        </a:ln>
        <a:effectLst/>
      </c:spPr>
    </c:plotArea>
    <c:legend>
      <c:legendPos val="b"/>
      <c:layout>
        <c:manualLayout>
          <c:xMode val="edge"/>
          <c:yMode val="edge"/>
          <c:x val="0.23178299522506993"/>
          <c:y val="2.2325727505088214E-2"/>
          <c:w val="0.53462021485271849"/>
          <c:h val="6.5071304729206511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blipFill dpi="0" rotWithShape="1">
      <a:blip xmlns:r="http://schemas.openxmlformats.org/officeDocument/2006/relationships" r:embed="rId4"/>
      <a:srcRect/>
      <a:tile tx="0" ty="0" sx="100000" sy="100000" flip="none" algn="tl"/>
    </a:blipFill>
    <a:ln w="9525" cap="flat" cmpd="sng" algn="ctr">
      <a:solidFill>
        <a:schemeClr val="tx1">
          <a:lumMod val="15000"/>
          <a:lumOff val="85000"/>
        </a:schemeClr>
      </a:solidFill>
      <a:round/>
    </a:ln>
    <a:effectLst/>
  </c:spPr>
  <c:txPr>
    <a:bodyPr/>
    <a:lstStyle/>
    <a:p>
      <a:pPr>
        <a:defRPr/>
      </a:pPr>
      <a:endParaRPr lang="en-US"/>
    </a:p>
  </c:txPr>
  <c:externalData r:id="rId5">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8B_D9AC0C92.xml><?xml version="1.0" encoding="utf-8"?>
<p188:cmLst xmlns:a="http://schemas.openxmlformats.org/drawingml/2006/main" xmlns:r="http://schemas.openxmlformats.org/officeDocument/2006/relationships" xmlns:p188="http://schemas.microsoft.com/office/powerpoint/2018/8/main">
  <p188:cm id="{F12D681B-6A19-D38E-80CA-8E0D2CC58074}" authorId="{06842011-9BE8-6922-9376-A67ED71D826A}" created="2023-01-26T11:31:44.541">
    <pc:sldMkLst xmlns:pc="http://schemas.microsoft.com/office/powerpoint/2013/main/command">
      <pc:docMk/>
      <pc:sldMk cId="3651931282" sldId="395"/>
    </pc:sldMkLst>
    <p188:pos x="12060238" y="5922963"/>
    <p188:txBody>
      <a:bodyPr/>
      <a:lstStyle/>
      <a:p>
        <a:r>
          <a:rPr lang="en-US"/>
          <a:t>Je me rappelle bien qu'on avait proposé en fin 2021, de prévoir des stratégies pour réhausser cet indicateur. quelles sont les les stratégies qui ont été adoptées et mise en oeuvre pour augmenter la CV au Td2+?</a:t>
        </a:r>
      </a:p>
    </p188:txBody>
  </p188:cm>
</p188:cmLst>
</file>

<file path=ppt/comments/modernComment_1C9_6551E763.xml><?xml version="1.0" encoding="utf-8"?>
<p188:cmLst xmlns:a="http://schemas.openxmlformats.org/drawingml/2006/main" xmlns:r="http://schemas.openxmlformats.org/officeDocument/2006/relationships" xmlns:p188="http://schemas.microsoft.com/office/powerpoint/2018/8/main">
  <p188:cm id="{46A70064-16CB-48B6-AED9-7DA7B40356E8}" authorId="{BFCAFBAA-0175-B155-D0CE-1E7287BC1922}" created="2023-05-18T06:03:46.478">
    <ac:deMkLst xmlns:ac="http://schemas.microsoft.com/office/drawing/2013/main/command">
      <pc:docMk xmlns:pc="http://schemas.microsoft.com/office/powerpoint/2013/main/command"/>
      <pc:sldMk xmlns:pc="http://schemas.microsoft.com/office/powerpoint/2013/main/command" cId="980974389" sldId="572"/>
      <ac:spMk id="8" creationId="{A2CCA133-E116-1547-1DED-94175A1395A8}"/>
    </ac:deMkLst>
    <p188:txBody>
      <a:bodyPr/>
      <a:lstStyle/>
      <a:p>
        <a:r>
          <a:rPr lang="en-US"/>
          <a:t>N 'a pas eu lieu</a:t>
        </a:r>
      </a:p>
    </p188:txBody>
  </p188:cm>
</p188:cmLst>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1-26T11:20:27.22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CEB15CC3-47F4-4739-8230-7FC507A52BE9}" type="datetimeFigureOut">
              <a:rPr lang="fr-FR" smtClean="0"/>
              <a:t>18/06/2023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4" y="8685213"/>
            <a:ext cx="2971800" cy="458787"/>
          </a:xfrm>
          <a:prstGeom prst="rect">
            <a:avLst/>
          </a:prstGeom>
        </p:spPr>
        <p:txBody>
          <a:bodyPr vert="horz" lIns="91440" tIns="45720" rIns="91440" bIns="45720" rtlCol="0" anchor="b"/>
          <a:lstStyle>
            <a:lvl1pPr algn="r">
              <a:defRPr sz="1200"/>
            </a:lvl1pPr>
          </a:lstStyle>
          <a:p>
            <a:fld id="{7FEBF78A-72C3-4568-AFE9-8C8F9CCD9718}" type="slidenum">
              <a:rPr lang="fr-FR" smtClean="0"/>
              <a:t>‹N°›</a:t>
            </a:fld>
            <a:endParaRPr lang="fr-FR"/>
          </a:p>
        </p:txBody>
      </p:sp>
    </p:spTree>
    <p:extLst>
      <p:ext uri="{BB962C8B-B14F-4D97-AF65-F5344CB8AC3E}">
        <p14:creationId xmlns:p14="http://schemas.microsoft.com/office/powerpoint/2010/main" val="313016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5716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2020, l’Afrique a été déclaré libre de poliovirus sauvage. Mais, depuis Novembre 2021 des cas de PVS 1 ont été notifiés au Malawi puis au Mozambique. Sans toutefois mettre en cause la certification de la région africaine de l’OMS (vu que ce sont des cas importés) ; cela illustre à juste titre le fait que </a:t>
            </a:r>
            <a:r>
              <a:rPr lang="fr-FR" b="1" i="1" dirty="0">
                <a:solidFill>
                  <a:srgbClr val="7030A0"/>
                </a:solidFill>
              </a:rPr>
              <a:t>nous devons renforcer notre surveillance car le risque d’importation du PVS est réel vu le flux des populations</a:t>
            </a:r>
            <a:r>
              <a:rPr lang="fr-FR" dirty="0"/>
              <a:t>. </a:t>
            </a:r>
          </a:p>
          <a:p>
            <a:r>
              <a:rPr lang="fr-FR" dirty="0"/>
              <a:t>Le pays doit rester vigilant pou ne pas risquer de passer à côté d’un éventuel cas. </a:t>
            </a:r>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11</a:t>
            </a:fld>
            <a:endParaRPr lang="fr-FR"/>
          </a:p>
        </p:txBody>
      </p:sp>
    </p:spTree>
    <p:extLst>
      <p:ext uri="{BB962C8B-B14F-4D97-AF65-F5344CB8AC3E}">
        <p14:creationId xmlns:p14="http://schemas.microsoft.com/office/powerpoint/2010/main" val="169926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ndParaRP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8F31062A-58C8-4710-95DA-361B7F46DF10}" type="slidenum">
              <a:rPr lang="fr-FR" altLang="fr-FR" smtClean="0"/>
              <a:pPr>
                <a:spcBef>
                  <a:spcPct val="0"/>
                </a:spcBef>
              </a:pPr>
              <a:t>12</a:t>
            </a:fld>
            <a:endParaRPr lang="fr-FR" altLang="fr-FR"/>
          </a:p>
        </p:txBody>
      </p:sp>
    </p:spTree>
    <p:extLst>
      <p:ext uri="{BB962C8B-B14F-4D97-AF65-F5344CB8AC3E}">
        <p14:creationId xmlns:p14="http://schemas.microsoft.com/office/powerpoint/2010/main" val="307700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ndParaRP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8F31062A-58C8-4710-95DA-361B7F46DF10}" type="slidenum">
              <a:rPr lang="fr-FR" altLang="fr-FR" smtClean="0"/>
              <a:pPr>
                <a:spcBef>
                  <a:spcPct val="0"/>
                </a:spcBef>
              </a:pPr>
              <a:t>13</a:t>
            </a:fld>
            <a:endParaRPr lang="fr-FR" altLang="fr-FR"/>
          </a:p>
        </p:txBody>
      </p:sp>
    </p:spTree>
    <p:extLst>
      <p:ext uri="{BB962C8B-B14F-4D97-AF65-F5344CB8AC3E}">
        <p14:creationId xmlns:p14="http://schemas.microsoft.com/office/powerpoint/2010/main" val="2044046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ndParaRP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8F31062A-58C8-4710-95DA-361B7F46DF10}" type="slidenum">
              <a:rPr lang="fr-FR" altLang="fr-FR" smtClean="0"/>
              <a:pPr>
                <a:spcBef>
                  <a:spcPct val="0"/>
                </a:spcBef>
              </a:pPr>
              <a:t>14</a:t>
            </a:fld>
            <a:endParaRPr lang="fr-FR" altLang="fr-FR"/>
          </a:p>
        </p:txBody>
      </p:sp>
    </p:spTree>
    <p:extLst>
      <p:ext uri="{BB962C8B-B14F-4D97-AF65-F5344CB8AC3E}">
        <p14:creationId xmlns:p14="http://schemas.microsoft.com/office/powerpoint/2010/main" val="618948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txBox="1">
            <a:spLocks noChangeArrowheads="1"/>
          </p:cNvSpPr>
          <p:nvPr/>
        </p:nvSpPr>
        <p:spPr bwMode="auto">
          <a:xfrm>
            <a:off x="0" y="6456363"/>
            <a:ext cx="4298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48" tIns="47222" rIns="94448" bIns="47222" anchor="b"/>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200">
                <a:solidFill>
                  <a:srgbClr val="000000"/>
                </a:solidFill>
                <a:latin typeface="Arial" panose="020B0604020202020204" pitchFamily="34" charset="0"/>
              </a:rPr>
              <a:t>14/11/2010</a:t>
            </a:r>
          </a:p>
        </p:txBody>
      </p:sp>
      <p:sp>
        <p:nvSpPr>
          <p:cNvPr id="14339" name="Rectangle 7"/>
          <p:cNvSpPr txBox="1">
            <a:spLocks noChangeArrowheads="1"/>
          </p:cNvSpPr>
          <p:nvPr/>
        </p:nvSpPr>
        <p:spPr bwMode="auto">
          <a:xfrm>
            <a:off x="5624513" y="6456363"/>
            <a:ext cx="43005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48" tIns="47222" rIns="94448" bIns="47222" anchor="b"/>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algn="r" eaLnBrk="1" hangingPunct="1"/>
            <a:fld id="{BD762426-834D-4FD3-AF32-73C97CF9E8EE}" type="slidenum">
              <a:rPr lang="fr-FR" altLang="fr-FR" sz="1200">
                <a:solidFill>
                  <a:srgbClr val="000000"/>
                </a:solidFill>
                <a:latin typeface="Arial" panose="020B0604020202020204" pitchFamily="34" charset="0"/>
              </a:rPr>
              <a:pPr algn="r" eaLnBrk="1" hangingPunct="1"/>
              <a:t>16</a:t>
            </a:fld>
            <a:endParaRPr lang="fr-FR" altLang="fr-FR" sz="1200">
              <a:solidFill>
                <a:srgbClr val="000000"/>
              </a:solidFill>
              <a:latin typeface="Arial" panose="020B0604020202020204" pitchFamily="34" charset="0"/>
            </a:endParaRPr>
          </a:p>
        </p:txBody>
      </p:sp>
      <p:sp>
        <p:nvSpPr>
          <p:cNvPr id="14340" name="Rectangle 7"/>
          <p:cNvSpPr txBox="1">
            <a:spLocks noChangeArrowheads="1"/>
          </p:cNvSpPr>
          <p:nvPr/>
        </p:nvSpPr>
        <p:spPr bwMode="auto">
          <a:xfrm>
            <a:off x="5627688" y="6464300"/>
            <a:ext cx="42989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nchor="b"/>
          <a:lstStyle>
            <a:lvl1pPr defTabSz="873125">
              <a:defRPr>
                <a:solidFill>
                  <a:schemeClr val="tx1"/>
                </a:solidFill>
                <a:latin typeface="Calibri" panose="020F0502020204030204" pitchFamily="34" charset="0"/>
              </a:defRPr>
            </a:lvl1pPr>
            <a:lvl2pPr marL="742950" indent="-285750" defTabSz="873125">
              <a:defRPr>
                <a:solidFill>
                  <a:schemeClr val="tx1"/>
                </a:solidFill>
                <a:latin typeface="Calibri" panose="020F0502020204030204" pitchFamily="34" charset="0"/>
              </a:defRPr>
            </a:lvl2pPr>
            <a:lvl3pPr marL="1143000" indent="-228600" defTabSz="873125">
              <a:defRPr>
                <a:solidFill>
                  <a:schemeClr val="tx1"/>
                </a:solidFill>
                <a:latin typeface="Calibri" panose="020F0502020204030204" pitchFamily="34" charset="0"/>
              </a:defRPr>
            </a:lvl3pPr>
            <a:lvl4pPr marL="1600200" indent="-228600" defTabSz="873125">
              <a:defRPr>
                <a:solidFill>
                  <a:schemeClr val="tx1"/>
                </a:solidFill>
                <a:latin typeface="Calibri" panose="020F0502020204030204" pitchFamily="34" charset="0"/>
              </a:defRPr>
            </a:lvl4pPr>
            <a:lvl5pPr marL="2057400" indent="-228600" defTabSz="873125">
              <a:defRPr>
                <a:solidFill>
                  <a:schemeClr val="tx1"/>
                </a:solidFill>
                <a:latin typeface="Calibri" panose="020F0502020204030204" pitchFamily="34" charset="0"/>
              </a:defRPr>
            </a:lvl5pPr>
            <a:lvl6pPr marL="2514600" indent="-228600" defTabSz="873125" fontAlgn="base">
              <a:spcBef>
                <a:spcPct val="0"/>
              </a:spcBef>
              <a:spcAft>
                <a:spcPct val="0"/>
              </a:spcAft>
              <a:defRPr>
                <a:solidFill>
                  <a:schemeClr val="tx1"/>
                </a:solidFill>
                <a:latin typeface="Calibri" panose="020F0502020204030204" pitchFamily="34" charset="0"/>
              </a:defRPr>
            </a:lvl6pPr>
            <a:lvl7pPr marL="2971800" indent="-228600" defTabSz="873125" fontAlgn="base">
              <a:spcBef>
                <a:spcPct val="0"/>
              </a:spcBef>
              <a:spcAft>
                <a:spcPct val="0"/>
              </a:spcAft>
              <a:defRPr>
                <a:solidFill>
                  <a:schemeClr val="tx1"/>
                </a:solidFill>
                <a:latin typeface="Calibri" panose="020F0502020204030204" pitchFamily="34" charset="0"/>
              </a:defRPr>
            </a:lvl7pPr>
            <a:lvl8pPr marL="3429000" indent="-228600" defTabSz="873125" fontAlgn="base">
              <a:spcBef>
                <a:spcPct val="0"/>
              </a:spcBef>
              <a:spcAft>
                <a:spcPct val="0"/>
              </a:spcAft>
              <a:defRPr>
                <a:solidFill>
                  <a:schemeClr val="tx1"/>
                </a:solidFill>
                <a:latin typeface="Calibri" panose="020F0502020204030204" pitchFamily="34" charset="0"/>
              </a:defRPr>
            </a:lvl8pPr>
            <a:lvl9pPr marL="3886200" indent="-228600" defTabSz="873125" fontAlgn="base">
              <a:spcBef>
                <a:spcPct val="0"/>
              </a:spcBef>
              <a:spcAft>
                <a:spcPct val="0"/>
              </a:spcAft>
              <a:defRPr>
                <a:solidFill>
                  <a:schemeClr val="tx1"/>
                </a:solidFill>
                <a:latin typeface="Calibri" panose="020F0502020204030204" pitchFamily="34" charset="0"/>
              </a:defRPr>
            </a:lvl9pPr>
          </a:lstStyle>
          <a:p>
            <a:pPr algn="r" eaLnBrk="1" hangingPunct="1"/>
            <a:fld id="{C7D7F5B1-7136-43A8-87CB-3047C2525A06}" type="slidenum">
              <a:rPr lang="en-GB" altLang="fr-FR" sz="1200">
                <a:solidFill>
                  <a:srgbClr val="000000"/>
                </a:solidFill>
                <a:latin typeface="Agency FB" panose="020B0503020202020204" pitchFamily="34" charset="0"/>
              </a:rPr>
              <a:pPr algn="r" eaLnBrk="1" hangingPunct="1"/>
              <a:t>16</a:t>
            </a:fld>
            <a:endParaRPr lang="en-GB" altLang="fr-FR" sz="1200">
              <a:solidFill>
                <a:srgbClr val="000000"/>
              </a:solidFill>
              <a:latin typeface="Agency FB" panose="020B0503020202020204" pitchFamily="34" charset="0"/>
            </a:endParaRPr>
          </a:p>
        </p:txBody>
      </p:sp>
      <p:sp>
        <p:nvSpPr>
          <p:cNvPr id="14341" name="Rectangle 2"/>
          <p:cNvSpPr>
            <a:spLocks noGrp="1" noRot="1" noChangeAspect="1" noTextEdit="1"/>
          </p:cNvSpPr>
          <p:nvPr>
            <p:ph type="sldImg"/>
          </p:nvPr>
        </p:nvSpPr>
        <p:spPr bwMode="auto">
          <a:xfrm>
            <a:off x="2682875" y="498475"/>
            <a:ext cx="4564063" cy="256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2" name="Rectangle 3"/>
          <p:cNvSpPr>
            <a:spLocks noGrp="1"/>
          </p:cNvSpPr>
          <p:nvPr>
            <p:ph type="body" sz="quarter" idx="1"/>
          </p:nvPr>
        </p:nvSpPr>
        <p:spPr bwMode="auto">
          <a:xfrm>
            <a:off x="1323975" y="3230563"/>
            <a:ext cx="7278688" cy="3068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50" tIns="45375" rIns="90750" bIns="45375" numCol="1" anchor="t" anchorCtr="0" compatLnSpc="1">
            <a:prstTxWarp prst="textNoShape">
              <a:avLst/>
            </a:prstTxWarp>
          </a:bodyPr>
          <a:lstStyle/>
          <a:p>
            <a:pPr>
              <a:spcBef>
                <a:spcPct val="0"/>
              </a:spcBef>
            </a:pPr>
            <a:endParaRPr lang="fr-CH" altLang="fr-FR">
              <a:latin typeface="Arial" panose="020B0604020202020204" pitchFamily="34" charset="0"/>
            </a:endParaRPr>
          </a:p>
        </p:txBody>
      </p:sp>
    </p:spTree>
    <p:extLst>
      <p:ext uri="{BB962C8B-B14F-4D97-AF65-F5344CB8AC3E}">
        <p14:creationId xmlns:p14="http://schemas.microsoft.com/office/powerpoint/2010/main" val="3238171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4917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fr-FR">
              <a:latin typeface="Arial" panose="020B0604020202020204" pitchFamily="34" charset="0"/>
            </a:endParaRPr>
          </a:p>
        </p:txBody>
      </p:sp>
      <p:sp>
        <p:nvSpPr>
          <p:cNvPr id="337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7FEB1C3E-2488-4ADF-BB5A-C335770389B2}" type="slidenum">
              <a:rPr lang="fr-FR" altLang="fr-FR" smtClean="0"/>
              <a:pPr>
                <a:spcBef>
                  <a:spcPct val="0"/>
                </a:spcBef>
              </a:pPr>
              <a:t>21</a:t>
            </a:fld>
            <a:endParaRPr lang="fr-FR" altLang="fr-FR"/>
          </a:p>
        </p:txBody>
      </p:sp>
    </p:spTree>
    <p:extLst>
      <p:ext uri="{BB962C8B-B14F-4D97-AF65-F5344CB8AC3E}">
        <p14:creationId xmlns:p14="http://schemas.microsoft.com/office/powerpoint/2010/main" val="2311238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fr-FR">
              <a:latin typeface="Arial" panose="020B0604020202020204" pitchFamily="34" charset="0"/>
            </a:endParaRPr>
          </a:p>
        </p:txBody>
      </p:sp>
      <p:sp>
        <p:nvSpPr>
          <p:cNvPr id="337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7FEB1C3E-2488-4ADF-BB5A-C335770389B2}" type="slidenum">
              <a:rPr lang="fr-FR" altLang="fr-FR" smtClean="0"/>
              <a:pPr>
                <a:spcBef>
                  <a:spcPct val="0"/>
                </a:spcBef>
              </a:pPr>
              <a:t>22</a:t>
            </a:fld>
            <a:endParaRPr lang="fr-FR" altLang="fr-FR"/>
          </a:p>
        </p:txBody>
      </p:sp>
    </p:spTree>
    <p:extLst>
      <p:ext uri="{BB962C8B-B14F-4D97-AF65-F5344CB8AC3E}">
        <p14:creationId xmlns:p14="http://schemas.microsoft.com/office/powerpoint/2010/main" val="2941173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fr-FR">
              <a:latin typeface="Arial" panose="020B0604020202020204" pitchFamily="34" charset="0"/>
            </a:endParaRPr>
          </a:p>
        </p:txBody>
      </p:sp>
      <p:sp>
        <p:nvSpPr>
          <p:cNvPr id="337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7FEB1C3E-2488-4ADF-BB5A-C335770389B2}" type="slidenum">
              <a:rPr lang="fr-FR" altLang="fr-FR" smtClean="0"/>
              <a:pPr>
                <a:spcBef>
                  <a:spcPct val="0"/>
                </a:spcBef>
              </a:pPr>
              <a:t>23</a:t>
            </a:fld>
            <a:endParaRPr lang="fr-FR" altLang="fr-FR"/>
          </a:p>
        </p:txBody>
      </p:sp>
    </p:spTree>
    <p:extLst>
      <p:ext uri="{BB962C8B-B14F-4D97-AF65-F5344CB8AC3E}">
        <p14:creationId xmlns:p14="http://schemas.microsoft.com/office/powerpoint/2010/main" val="3927628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308AE-12E6-49EF-AC6D-15A305E730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307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160610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28</a:t>
            </a:fld>
            <a:endParaRPr lang="fr-FR"/>
          </a:p>
        </p:txBody>
      </p:sp>
    </p:spTree>
    <p:extLst>
      <p:ext uri="{BB962C8B-B14F-4D97-AF65-F5344CB8AC3E}">
        <p14:creationId xmlns:p14="http://schemas.microsoft.com/office/powerpoint/2010/main" val="342196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Faire des efforts pour vacciner</a:t>
            </a:r>
            <a:r>
              <a:rPr lang="fr-FR" baseline="0" dirty="0"/>
              <a:t> toutes les femmes enceinte dans le cadre de CPN recentrés, les enfants complètement vaccinés sont moins nombreux et par conséquent on enregistre des cas de rougeole dans plusieurs districts du pays</a:t>
            </a:r>
            <a:r>
              <a:rPr lang="fr-FR" baseline="0" dirty="0">
                <a:latin typeface="Arial" panose="020B0604020202020204" pitchFamily="34" charset="0"/>
                <a:cs typeface="Arial" panose="020B0604020202020204" pitchFamily="34" charset="0"/>
              </a:rPr>
              <a:t>. La qualité des données est à améliorer nous observons une inversion des tendances avec la couverture vaccinale en penta3 (85%) inférieure à celle R RR1 (88%)</a:t>
            </a:r>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3</a:t>
            </a:fld>
            <a:endParaRPr lang="fr-FR"/>
          </a:p>
        </p:txBody>
      </p:sp>
    </p:spTree>
    <p:extLst>
      <p:ext uri="{BB962C8B-B14F-4D97-AF65-F5344CB8AC3E}">
        <p14:creationId xmlns:p14="http://schemas.microsoft.com/office/powerpoint/2010/main" val="334155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Il est urgent d’identifier</a:t>
            </a:r>
            <a:r>
              <a:rPr lang="fr-FR" baseline="0" dirty="0"/>
              <a:t> ces enfants qui ont abandonné/raté le rendez vous de même que les autres enfants non ou insuffisamment vaccinés pour les vacciner en exploitant bien l’échéancier  avec aussi un bon encadrement de  ASC. Tous les DS avec taux d’abandon dépassant 5% sont interpellés et en particulier ceux avec taux supérieur à 10% (Mairie Nord, Mairie Sud et </a:t>
            </a:r>
            <a:r>
              <a:rPr lang="fr-FR" baseline="0" dirty="0" err="1"/>
              <a:t>Matana</a:t>
            </a:r>
            <a:r>
              <a:rPr lang="fr-FR" baseline="0" dirty="0"/>
              <a:t>). Les DS avec taux d’abandon négatifs doivent vérifier les données et faire la triangulation avec le nombre de doses de </a:t>
            </a:r>
            <a:r>
              <a:rPr lang="fr-FR" baseline="0" dirty="0" err="1"/>
              <a:t>vacccins</a:t>
            </a:r>
            <a:r>
              <a:rPr lang="fr-FR" baseline="0" dirty="0"/>
              <a:t> sorties</a:t>
            </a:r>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4</a:t>
            </a:fld>
            <a:endParaRPr lang="fr-FR"/>
          </a:p>
        </p:txBody>
      </p:sp>
    </p:spTree>
    <p:extLst>
      <p:ext uri="{BB962C8B-B14F-4D97-AF65-F5344CB8AC3E}">
        <p14:creationId xmlns:p14="http://schemas.microsoft.com/office/powerpoint/2010/main" val="381950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districts avec des taux d’abandons négatif (problème de qualité des données :</a:t>
            </a:r>
            <a:r>
              <a:rPr lang="fr-FR" baseline="0" dirty="0"/>
              <a:t> dimension exactitude). Ces DS doivent faire la triangulation des données d’enfants vaccinés et le nombre de doses de vaccins sorties. </a:t>
            </a:r>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5</a:t>
            </a:fld>
            <a:endParaRPr lang="fr-FR"/>
          </a:p>
        </p:txBody>
      </p:sp>
    </p:spTree>
    <p:extLst>
      <p:ext uri="{BB962C8B-B14F-4D97-AF65-F5344CB8AC3E}">
        <p14:creationId xmlns:p14="http://schemas.microsoft.com/office/powerpoint/2010/main" val="365355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est urgent d’identifier</a:t>
            </a:r>
            <a:r>
              <a:rPr lang="fr-FR" baseline="0" dirty="0"/>
              <a:t> ces enfants qui ont abandonné/raté le rendez vous de même que les autres enfants non ou insuffisamment vaccinés pour les vacciner en exploitant bien l’échéancier  avec aussi un bon encadrement de  ASC. Tous les DS avec taux d’abandon dépassant 5% sont interpellés et en particulier ceux avec taux supérieur à 10% (</a:t>
            </a:r>
            <a:r>
              <a:rPr lang="fr-FR" baseline="0" dirty="0" err="1"/>
              <a:t>Rumonge,Bugarama</a:t>
            </a:r>
            <a:r>
              <a:rPr lang="fr-FR" baseline="0" dirty="0"/>
              <a:t>) . </a:t>
            </a:r>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6</a:t>
            </a:fld>
            <a:endParaRPr lang="fr-FR"/>
          </a:p>
        </p:txBody>
      </p:sp>
    </p:spTree>
    <p:extLst>
      <p:ext uri="{BB962C8B-B14F-4D97-AF65-F5344CB8AC3E}">
        <p14:creationId xmlns:p14="http://schemas.microsoft.com/office/powerpoint/2010/main" val="141721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7</a:t>
            </a:fld>
            <a:endParaRPr lang="fr-FR"/>
          </a:p>
        </p:txBody>
      </p:sp>
    </p:spTree>
    <p:extLst>
      <p:ext uri="{BB962C8B-B14F-4D97-AF65-F5344CB8AC3E}">
        <p14:creationId xmlns:p14="http://schemas.microsoft.com/office/powerpoint/2010/main" val="223398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antigènes administrés au même moment ont des couvertures vaccinales presque</a:t>
            </a:r>
            <a:r>
              <a:rPr lang="fr-FR" baseline="0" dirty="0"/>
              <a:t> semblables </a:t>
            </a:r>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8</a:t>
            </a:fld>
            <a:endParaRPr lang="fr-FR"/>
          </a:p>
        </p:txBody>
      </p:sp>
    </p:spTree>
    <p:extLst>
      <p:ext uri="{BB962C8B-B14F-4D97-AF65-F5344CB8AC3E}">
        <p14:creationId xmlns:p14="http://schemas.microsoft.com/office/powerpoint/2010/main" val="383375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15633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BCBA0E6-F869-4BD0-ACE6-468FD0D36A59}" type="datetimeFigureOut">
              <a:rPr lang="fr-FR" smtClean="0"/>
              <a:t>18/06/2023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182814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2BCBA0E6-F869-4BD0-ACE6-468FD0D36A59}" type="datetimeFigureOut">
              <a:rPr lang="fr-FR" smtClean="0"/>
              <a:t>18/06/2023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22977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2BCBA0E6-F869-4BD0-ACE6-468FD0D36A59}" type="datetimeFigureOut">
              <a:rPr lang="fr-FR" smtClean="0"/>
              <a:t>18/06/2023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382431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2BCBA0E6-F869-4BD0-ACE6-468FD0D36A59}" type="datetimeFigureOut">
              <a:rPr lang="fr-FR" smtClean="0"/>
              <a:t>18/06/2023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426834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CBA0E6-F869-4BD0-ACE6-468FD0D36A59}" type="datetimeFigureOut">
              <a:rPr lang="fr-FR" smtClean="0"/>
              <a:t>18/06/2023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180610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BCBA0E6-F869-4BD0-ACE6-468FD0D36A59}" type="datetimeFigureOut">
              <a:rPr lang="fr-FR" smtClean="0"/>
              <a:t>18/06/2023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118319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2BCBA0E6-F869-4BD0-ACE6-468FD0D36A59}" type="datetimeFigureOut">
              <a:rPr lang="fr-FR" smtClean="0"/>
              <a:t>18/06/2023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333514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2BCBA0E6-F869-4BD0-ACE6-468FD0D36A59}" type="datetimeFigureOut">
              <a:rPr lang="fr-FR" smtClean="0"/>
              <a:t>18/06/2023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112331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BA0E6-F869-4BD0-ACE6-468FD0D36A59}" type="datetimeFigureOut">
              <a:rPr lang="fr-FR" smtClean="0"/>
              <a:t>18/06/2023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7779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CBA0E6-F869-4BD0-ACE6-468FD0D36A59}" type="datetimeFigureOut">
              <a:rPr lang="fr-FR" smtClean="0"/>
              <a:t>18/06/2023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406982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CBA0E6-F869-4BD0-ACE6-468FD0D36A59}" type="datetimeFigureOut">
              <a:rPr lang="fr-FR" smtClean="0"/>
              <a:t>18/06/2023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66758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BA0E6-F869-4BD0-ACE6-468FD0D36A59}" type="datetimeFigureOut">
              <a:rPr lang="fr-FR" smtClean="0"/>
              <a:t>18/06/2023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08479-E32F-43C3-982F-2FF1B73BA998}" type="slidenum">
              <a:rPr lang="fr-FR" smtClean="0"/>
              <a:t>‹N°›</a:t>
            </a:fld>
            <a:endParaRPr lang="fr-FR"/>
          </a:p>
        </p:txBody>
      </p:sp>
    </p:spTree>
    <p:extLst>
      <p:ext uri="{BB962C8B-B14F-4D97-AF65-F5344CB8AC3E}">
        <p14:creationId xmlns:p14="http://schemas.microsoft.com/office/powerpoint/2010/main" val="720784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microsoft.com/office/2018/10/relationships/comments" Target="../comments/modernComment_1C9_6551E76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10"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8B_D9AC0C9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txBox="1">
            <a:spLocks noChangeArrowheads="1"/>
          </p:cNvSpPr>
          <p:nvPr/>
        </p:nvSpPr>
        <p:spPr bwMode="auto">
          <a:xfrm>
            <a:off x="2133672" y="374963"/>
            <a:ext cx="7762804" cy="1025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0"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2pPr>
            <a:lvl3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3pPr>
            <a:lvl4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4pPr>
            <a:lvl5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5pPr>
            <a:lvl6pPr marL="4572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6pPr>
            <a:lvl7pPr marL="9144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7pPr>
            <a:lvl8pPr marL="13716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8pPr>
            <a:lvl9pPr marL="18288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9pPr>
          </a:lstStyle>
          <a:p>
            <a:pPr algn="ctr"/>
            <a:r>
              <a:rPr lang="fr-FR" sz="3200" kern="0" dirty="0">
                <a:solidFill>
                  <a:schemeClr val="tx1"/>
                </a:solidFill>
                <a:latin typeface="Arial Narrow" panose="020B0606020202030204" pitchFamily="34" charset="0"/>
                <a:cs typeface="Aharoni" panose="02010803020104030203" pitchFamily="2" charset="-79"/>
              </a:rPr>
              <a:t>REPUBLIQUE DU BURUNDI </a:t>
            </a:r>
          </a:p>
        </p:txBody>
      </p:sp>
      <p:sp>
        <p:nvSpPr>
          <p:cNvPr id="8" name="Rectangle 7"/>
          <p:cNvSpPr/>
          <p:nvPr/>
        </p:nvSpPr>
        <p:spPr>
          <a:xfrm>
            <a:off x="3511729" y="1223568"/>
            <a:ext cx="5693231" cy="707886"/>
          </a:xfrm>
          <a:prstGeom prst="rect">
            <a:avLst/>
          </a:prstGeom>
        </p:spPr>
        <p:txBody>
          <a:bodyPr wrap="square">
            <a:spAutoFit/>
          </a:bodyPr>
          <a:lstStyle/>
          <a:p>
            <a:pPr algn="ctr"/>
            <a:r>
              <a:rPr lang="fr-FR" sz="2000" kern="0" dirty="0">
                <a:latin typeface="Arial" panose="020B0604020202020204" pitchFamily="34" charset="0"/>
                <a:cs typeface="Arial" panose="020B0604020202020204" pitchFamily="34" charset="0"/>
              </a:rPr>
              <a:t>MINISTERE DE LA SANTE PUBLIQUE ET DE LA LUTTE CONTRE LE SIDA</a:t>
            </a:r>
          </a:p>
        </p:txBody>
      </p:sp>
      <p:cxnSp>
        <p:nvCxnSpPr>
          <p:cNvPr id="22" name="Connecteur droit 21"/>
          <p:cNvCxnSpPr/>
          <p:nvPr/>
        </p:nvCxnSpPr>
        <p:spPr bwMode="auto">
          <a:xfrm>
            <a:off x="4767263" y="1196975"/>
            <a:ext cx="22860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5" name="Connecteur droit 24"/>
          <p:cNvCxnSpPr>
            <a:cxnSpLocks/>
          </p:cNvCxnSpPr>
          <p:nvPr/>
        </p:nvCxnSpPr>
        <p:spPr bwMode="auto">
          <a:xfrm flipV="1">
            <a:off x="2243139" y="2447309"/>
            <a:ext cx="7921625" cy="418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Rectangle 33"/>
          <p:cNvSpPr/>
          <p:nvPr/>
        </p:nvSpPr>
        <p:spPr bwMode="auto">
          <a:xfrm>
            <a:off x="91440" y="80867"/>
            <a:ext cx="12100560" cy="428625"/>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fr-FR" sz="2400" dirty="0">
              <a:latin typeface="Times New Roman" pitchFamily="18" charset="0"/>
              <a:cs typeface="Times New Roman" pitchFamily="18" charset="0"/>
            </a:endParaRPr>
          </a:p>
        </p:txBody>
      </p:sp>
      <p:sp>
        <p:nvSpPr>
          <p:cNvPr id="32" name="Rectangle 31"/>
          <p:cNvSpPr/>
          <p:nvPr/>
        </p:nvSpPr>
        <p:spPr bwMode="auto">
          <a:xfrm>
            <a:off x="53561" y="6380705"/>
            <a:ext cx="12100560" cy="428625"/>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fr-FR" sz="2400" dirty="0">
              <a:latin typeface="Times New Roman" pitchFamily="18" charset="0"/>
              <a:cs typeface="Times New Roman" pitchFamily="18" charset="0"/>
            </a:endParaRPr>
          </a:p>
        </p:txBody>
      </p:sp>
      <p:sp>
        <p:nvSpPr>
          <p:cNvPr id="12" name="Rectangle 11"/>
          <p:cNvSpPr/>
          <p:nvPr/>
        </p:nvSpPr>
        <p:spPr>
          <a:xfrm>
            <a:off x="2750600" y="2833773"/>
            <a:ext cx="8187694" cy="2123658"/>
          </a:xfrm>
          <a:prstGeom prst="rect">
            <a:avLst/>
          </a:prstGeom>
        </p:spPr>
        <p:txBody>
          <a:bodyPr wrap="square">
            <a:spAutoFit/>
          </a:bodyPr>
          <a:lstStyle/>
          <a:p>
            <a:pPr algn="ctr"/>
            <a:r>
              <a:rPr lang="fr-FR" altLang="fr-FR" sz="2400" b="1" dirty="0">
                <a:latin typeface="Arial Narrow" panose="020B0606020202030204" pitchFamily="34" charset="0"/>
                <a:cs typeface="Aparajita" panose="020B0604020202020204" pitchFamily="34" charset="0"/>
              </a:rPr>
              <a:t>PROGRAMME ELARGI DE VACCINATION </a:t>
            </a:r>
          </a:p>
          <a:p>
            <a:pPr algn="ctr"/>
            <a:r>
              <a:rPr lang="fr-FR" sz="2400" b="1" dirty="0">
                <a:latin typeface="Arial Narrow" panose="020B0606020202030204" pitchFamily="34" charset="0"/>
                <a:cs typeface="Aparajita" panose="020B0604020202020204" pitchFamily="34" charset="0"/>
              </a:rPr>
              <a:t>PEV BURUNDI</a:t>
            </a:r>
          </a:p>
          <a:p>
            <a:pPr algn="ctr"/>
            <a:endParaRPr lang="fr-FR" sz="2800" b="1" dirty="0">
              <a:latin typeface="Arial Narrow" panose="020B0606020202030204" pitchFamily="34" charset="0"/>
              <a:cs typeface="Aparajita" panose="020B0604020202020204" pitchFamily="34" charset="0"/>
            </a:endParaRPr>
          </a:p>
          <a:p>
            <a:pPr algn="ctr"/>
            <a:r>
              <a:rPr lang="fr-FR" sz="2800" b="1" dirty="0">
                <a:effectLst>
                  <a:outerShdw blurRad="38100" dist="38100" dir="2700000" algn="tl">
                    <a:srgbClr val="000000">
                      <a:alpha val="43137"/>
                    </a:srgbClr>
                  </a:outerShdw>
                </a:effectLst>
                <a:latin typeface="Arial Narrow" panose="020B0606020202030204" pitchFamily="34" charset="0"/>
                <a:cs typeface="Aparajita" panose="020B0604020202020204" pitchFamily="34" charset="0"/>
              </a:rPr>
              <a:t>Performances du PEV de </a:t>
            </a:r>
            <a:r>
              <a:rPr lang="fr-FR" sz="2800" b="1" dirty="0" err="1">
                <a:effectLst>
                  <a:outerShdw blurRad="38100" dist="38100" dir="2700000" algn="tl">
                    <a:srgbClr val="000000">
                      <a:alpha val="43137"/>
                    </a:srgbClr>
                  </a:outerShdw>
                </a:effectLst>
                <a:latin typeface="Arial Narrow" panose="020B0606020202030204" pitchFamily="34" charset="0"/>
                <a:cs typeface="Aparajita" panose="020B0604020202020204" pitchFamily="34" charset="0"/>
              </a:rPr>
              <a:t>Janvier_Février</a:t>
            </a:r>
            <a:r>
              <a:rPr lang="fr-FR" sz="2800" b="1" dirty="0">
                <a:effectLst>
                  <a:outerShdw blurRad="38100" dist="38100" dir="2700000" algn="tl">
                    <a:srgbClr val="000000">
                      <a:alpha val="43137"/>
                    </a:srgbClr>
                  </a:outerShdw>
                </a:effectLst>
                <a:latin typeface="Arial Narrow" panose="020B0606020202030204" pitchFamily="34" charset="0"/>
                <a:cs typeface="Aparajita" panose="020B0604020202020204" pitchFamily="34" charset="0"/>
              </a:rPr>
              <a:t> 2023</a:t>
            </a:r>
          </a:p>
          <a:p>
            <a:pPr algn="ctr"/>
            <a:endParaRPr lang="fr-FR" sz="2800" b="1" dirty="0">
              <a:latin typeface="Arial Narrow" panose="020B0606020202030204" pitchFamily="34" charset="0"/>
              <a:cs typeface="Aparajita" panose="020B0604020202020204" pitchFamily="34" charset="0"/>
            </a:endParaRPr>
          </a:p>
        </p:txBody>
      </p:sp>
      <p:sp>
        <p:nvSpPr>
          <p:cNvPr id="15" name="Rectangle 14"/>
          <p:cNvSpPr/>
          <p:nvPr/>
        </p:nvSpPr>
        <p:spPr>
          <a:xfrm>
            <a:off x="7053264" y="5790505"/>
            <a:ext cx="3133330" cy="219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b="1" dirty="0">
                <a:solidFill>
                  <a:schemeClr val="tx1"/>
                </a:solidFill>
                <a:latin typeface="Calibri Light" panose="020F0302020204030204" pitchFamily="34" charset="0"/>
              </a:rPr>
              <a:t>Date de mise à jour Avril 2023</a:t>
            </a:r>
          </a:p>
        </p:txBody>
      </p:sp>
      <p:sp>
        <p:nvSpPr>
          <p:cNvPr id="18" name="Rectangle 17"/>
          <p:cNvSpPr/>
          <p:nvPr/>
        </p:nvSpPr>
        <p:spPr>
          <a:xfrm>
            <a:off x="2133672" y="1990379"/>
            <a:ext cx="7868122" cy="410882"/>
          </a:xfrm>
          <a:prstGeom prst="rect">
            <a:avLst/>
          </a:prstGeom>
        </p:spPr>
        <p:txBody>
          <a:bodyPr wrap="square">
            <a:spAutoFit/>
          </a:bodyPr>
          <a:lstStyle/>
          <a:p>
            <a:pPr algn="ctr">
              <a:lnSpc>
                <a:spcPct val="115000"/>
              </a:lnSpc>
              <a:spcAft>
                <a:spcPts val="1000"/>
              </a:spcAft>
            </a:pPr>
            <a:r>
              <a:rPr lang="fr-FR" b="1" dirty="0">
                <a:latin typeface="Calibri" panose="020F0502020204030204" pitchFamily="34" charset="0"/>
                <a:ea typeface="Calibri" panose="020F0502020204030204" pitchFamily="34" charset="0"/>
                <a:cs typeface="Calibri" panose="020F0502020204030204" pitchFamily="34" charset="0"/>
              </a:rPr>
              <a:t>DIRECTION GENERALE DES SERVICES DE SANTE ET DE LA LUTTE CONTRE LE SIDA</a:t>
            </a:r>
          </a:p>
        </p:txBody>
      </p:sp>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9509" y="536781"/>
            <a:ext cx="1238161" cy="1453598"/>
          </a:xfrm>
          <a:prstGeom prst="rect">
            <a:avLst/>
          </a:prstGeom>
          <a:noFill/>
          <a:ln>
            <a:noFill/>
          </a:ln>
        </p:spPr>
      </p:pic>
      <p:pic>
        <p:nvPicPr>
          <p:cNvPr id="19" name="Picture 18"/>
          <p:cNvPicPr>
            <a:picLocks noChangeAspect="1"/>
          </p:cNvPicPr>
          <p:nvPr/>
        </p:nvPicPr>
        <p:blipFill>
          <a:blip r:embed="rId4"/>
          <a:stretch>
            <a:fillRect/>
          </a:stretch>
        </p:blipFill>
        <p:spPr>
          <a:xfrm>
            <a:off x="53561" y="507433"/>
            <a:ext cx="1981372" cy="1060796"/>
          </a:xfrm>
          <a:prstGeom prst="rect">
            <a:avLst/>
          </a:prstGeom>
          <a:ln>
            <a:noFill/>
          </a:ln>
          <a:effectLst>
            <a:softEdge rad="112500"/>
          </a:effectLst>
        </p:spPr>
      </p:pic>
    </p:spTree>
    <p:extLst>
      <p:ext uri="{BB962C8B-B14F-4D97-AF65-F5344CB8AC3E}">
        <p14:creationId xmlns:p14="http://schemas.microsoft.com/office/powerpoint/2010/main" val="2758064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Grp="1"/>
          </p:cNvSpPr>
          <p:nvPr>
            <p:ph idx="1"/>
          </p:nvPr>
        </p:nvSpPr>
        <p:spPr>
          <a:xfrm>
            <a:off x="1452563" y="482600"/>
            <a:ext cx="9144001" cy="6381750"/>
          </a:xfrm>
        </p:spPr>
        <p:txBody>
          <a:bodyPr rtlCol="0">
            <a:normAutofit/>
          </a:bodyPr>
          <a:lstStyle>
            <a:lvl1pPr>
              <a:defRPr sz="3200">
                <a:solidFill>
                  <a:srgbClr val="000000"/>
                </a:solidFill>
                <a:latin typeface="Arial" charset="0"/>
              </a:defRPr>
            </a:lvl1pPr>
            <a:lvl2pPr marL="400050">
              <a:defRPr sz="2800">
                <a:solidFill>
                  <a:srgbClr val="000000"/>
                </a:solidFill>
                <a:latin typeface="Arial" charset="0"/>
              </a:defRPr>
            </a:lvl2pPr>
            <a:lvl3pPr indent="-342900">
              <a:defRPr sz="2400">
                <a:solidFill>
                  <a:srgbClr val="000000"/>
                </a:solidFill>
                <a:latin typeface="Arial" charset="0"/>
              </a:defRPr>
            </a:lvl3pPr>
            <a:lvl4pPr>
              <a:defRPr sz="2000">
                <a:solidFill>
                  <a:srgbClr val="000000"/>
                </a:solidFill>
                <a:latin typeface="Arial" charset="0"/>
              </a:defRPr>
            </a:lvl4pPr>
            <a:lvl5pPr>
              <a:defRPr sz="2000">
                <a:solidFill>
                  <a:srgbClr val="000000"/>
                </a:solidFill>
                <a:latin typeface="Arial" charset="0"/>
              </a:defRPr>
            </a:lvl5pPr>
            <a:lvl6pPr>
              <a:defRPr sz="2000">
                <a:solidFill>
                  <a:srgbClr val="000000"/>
                </a:solidFill>
                <a:latin typeface="Arial" charset="0"/>
              </a:defRPr>
            </a:lvl6pPr>
            <a:lvl7pPr>
              <a:defRPr sz="2000">
                <a:solidFill>
                  <a:srgbClr val="000000"/>
                </a:solidFill>
                <a:latin typeface="Arial" charset="0"/>
              </a:defRPr>
            </a:lvl7pPr>
            <a:lvl8pPr>
              <a:defRPr sz="2000">
                <a:solidFill>
                  <a:srgbClr val="000000"/>
                </a:solidFill>
                <a:latin typeface="Arial" charset="0"/>
              </a:defRPr>
            </a:lvl8pPr>
            <a:lvl9pPr>
              <a:defRPr sz="2000">
                <a:solidFill>
                  <a:srgbClr val="000000"/>
                </a:solidFill>
                <a:latin typeface="Arial" charset="0"/>
              </a:defRPr>
            </a:lvl9pPr>
          </a:lstStyle>
          <a:p>
            <a:pPr marL="0" indent="0">
              <a:spcBef>
                <a:spcPts val="500"/>
              </a:spcBef>
              <a:buClr>
                <a:schemeClr val="tx1"/>
              </a:buClr>
              <a:buSzPct val="140000"/>
              <a:buNone/>
              <a:defRPr/>
            </a:pPr>
            <a:endParaRPr sz="100" b="1" dirty="0">
              <a:solidFill>
                <a:srgbClr val="C00000"/>
              </a:solidFill>
              <a:latin typeface="Comic Sans MS" pitchFamily="66" charset="0"/>
            </a:endParaRPr>
          </a:p>
          <a:p>
            <a:pPr>
              <a:spcBef>
                <a:spcPts val="500"/>
              </a:spcBef>
              <a:buClr>
                <a:schemeClr val="tx1"/>
              </a:buClr>
              <a:buSzPct val="120000"/>
              <a:buNone/>
              <a:defRPr/>
            </a:pPr>
            <a:endParaRPr sz="2000" b="1" dirty="0">
              <a:solidFill>
                <a:srgbClr val="009900"/>
              </a:solidFill>
              <a:latin typeface="Comic Sans MS" pitchFamily="66" charset="0"/>
            </a:endParaRPr>
          </a:p>
        </p:txBody>
      </p:sp>
      <p:sp>
        <p:nvSpPr>
          <p:cNvPr id="717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fld id="{7062F664-7210-4AC7-B265-E9A416464D0F}" type="slidenum">
              <a:rPr lang="fr-FR" altLang="fr-FR" sz="1200" b="1">
                <a:solidFill>
                  <a:srgbClr val="000000"/>
                </a:solidFill>
                <a:latin typeface="Arial" panose="020B0604020202020204" pitchFamily="34" charset="0"/>
              </a:rPr>
              <a:pPr>
                <a:spcBef>
                  <a:spcPct val="0"/>
                </a:spcBef>
                <a:buNone/>
                <a:defRPr/>
              </a:pPr>
              <a:t>10</a:t>
            </a:fld>
            <a:endParaRPr lang="fr-FR" altLang="fr-FR" sz="1200" b="1">
              <a:solidFill>
                <a:srgbClr val="000000"/>
              </a:solidFill>
              <a:latin typeface="Arial" panose="020B0604020202020204" pitchFamily="34" charset="0"/>
            </a:endParaRPr>
          </a:p>
        </p:txBody>
      </p:sp>
      <p:sp>
        <p:nvSpPr>
          <p:cNvPr id="6" name="Titre 1">
            <a:extLst>
              <a:ext uri="{FF2B5EF4-FFF2-40B4-BE49-F238E27FC236}">
                <a16:creationId xmlns:a16="http://schemas.microsoft.com/office/drawing/2014/main" id="{A8503C61-5C36-4022-A0BA-74C9A538C8DA}"/>
              </a:ext>
            </a:extLst>
          </p:cNvPr>
          <p:cNvSpPr txBox="1">
            <a:spLocks/>
          </p:cNvSpPr>
          <p:nvPr/>
        </p:nvSpPr>
        <p:spPr>
          <a:xfrm>
            <a:off x="1583405" y="-99392"/>
            <a:ext cx="9036051" cy="936104"/>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4270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20279" algn="ctr" defTabSz="685800">
              <a:lnSpc>
                <a:spcPts val="1575"/>
              </a:lnSpc>
              <a:defRPr/>
            </a:pPr>
            <a:endParaRPr lang="fr-FR" altLang="fr-FR" sz="2400" b="1" dirty="0">
              <a:solidFill>
                <a:srgbClr val="FFFFFF"/>
              </a:solidFill>
              <a:latin typeface="Arial Rounded MT Bold" panose="020F0704030504030204" pitchFamily="34" charset="0"/>
              <a:ea typeface="Calibri" panose="020F0502020204030204" pitchFamily="34" charset="0"/>
              <a:cs typeface="Calibri" panose="020F0502020204030204" pitchFamily="34" charset="0"/>
            </a:endParaRPr>
          </a:p>
          <a:p>
            <a:pPr marL="320279" algn="ctr" defTabSz="685800">
              <a:defRPr/>
            </a:pPr>
            <a:r>
              <a:rPr lang="fr-BE" sz="2400" b="1" dirty="0">
                <a:solidFill>
                  <a:prstClr val="white"/>
                </a:solidFill>
                <a:latin typeface="Comic Sans MS" pitchFamily="66" charset="0"/>
              </a:rPr>
              <a:t>Points Saillants</a:t>
            </a:r>
            <a:endParaRPr lang="fr-FR" altLang="fr-FR" sz="2100" b="1" dirty="0">
              <a:solidFill>
                <a:srgbClr val="FF0000"/>
              </a:solidFill>
              <a:latin typeface="Arial Rounded MT Bold" panose="020F0704030504030204" pitchFamily="34" charset="0"/>
            </a:endParaRPr>
          </a:p>
        </p:txBody>
      </p:sp>
      <p:sp>
        <p:nvSpPr>
          <p:cNvPr id="3" name="ZoneTexte 2"/>
          <p:cNvSpPr txBox="1"/>
          <p:nvPr/>
        </p:nvSpPr>
        <p:spPr>
          <a:xfrm>
            <a:off x="1847528" y="1196753"/>
            <a:ext cx="8568952" cy="5262979"/>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1F497D">
                    <a:lumMod val="75000"/>
                  </a:srgbClr>
                </a:solidFill>
                <a:latin typeface="Comic Sans MS" pitchFamily="66" charset="0"/>
              </a:rPr>
              <a:t>Confirmation de </a:t>
            </a:r>
            <a:r>
              <a:rPr lang="en-US" sz="2000" b="1" dirty="0" err="1">
                <a:solidFill>
                  <a:srgbClr val="1F497D">
                    <a:lumMod val="75000"/>
                  </a:srgbClr>
                </a:solidFill>
                <a:latin typeface="Comic Sans MS" pitchFamily="66" charset="0"/>
              </a:rPr>
              <a:t>l’épidémie</a:t>
            </a:r>
            <a:r>
              <a:rPr lang="en-US" sz="2000" b="1" dirty="0">
                <a:solidFill>
                  <a:srgbClr val="1F497D">
                    <a:lumMod val="75000"/>
                  </a:srgbClr>
                </a:solidFill>
                <a:latin typeface="Comic Sans MS" pitchFamily="66" charset="0"/>
              </a:rPr>
              <a:t>		: 13 mars 2023</a:t>
            </a:r>
          </a:p>
          <a:p>
            <a:pPr marL="285750" indent="-285750">
              <a:buFont typeface="Arial" panose="020B0604020202020204" pitchFamily="34" charset="0"/>
              <a:buChar char="•"/>
            </a:pPr>
            <a:r>
              <a:rPr lang="en-US" sz="2000" b="1" dirty="0" err="1">
                <a:solidFill>
                  <a:srgbClr val="1F497D">
                    <a:lumMod val="75000"/>
                  </a:srgbClr>
                </a:solidFill>
                <a:latin typeface="Comic Sans MS" pitchFamily="66" charset="0"/>
              </a:rPr>
              <a:t>Déclaration</a:t>
            </a:r>
            <a:r>
              <a:rPr lang="en-US" sz="2000" b="1" dirty="0">
                <a:solidFill>
                  <a:srgbClr val="1F497D">
                    <a:lumMod val="75000"/>
                  </a:srgbClr>
                </a:solidFill>
                <a:latin typeface="Comic Sans MS" pitchFamily="66" charset="0"/>
              </a:rPr>
              <a:t> de </a:t>
            </a:r>
            <a:r>
              <a:rPr lang="en-US" sz="2000" b="1" dirty="0" err="1">
                <a:solidFill>
                  <a:srgbClr val="1F497D">
                    <a:lumMod val="75000"/>
                  </a:srgbClr>
                </a:solidFill>
                <a:latin typeface="Comic Sans MS" pitchFamily="66" charset="0"/>
              </a:rPr>
              <a:t>l’épidémie</a:t>
            </a:r>
            <a:r>
              <a:rPr lang="en-US" sz="2000" b="1" dirty="0">
                <a:solidFill>
                  <a:srgbClr val="1F497D">
                    <a:lumMod val="75000"/>
                  </a:srgbClr>
                </a:solidFill>
                <a:latin typeface="Comic Sans MS" pitchFamily="66" charset="0"/>
              </a:rPr>
              <a:t>		: </a:t>
            </a:r>
            <a:r>
              <a:rPr lang="en-US" sz="2000" b="1" dirty="0">
                <a:solidFill>
                  <a:srgbClr val="0070C0"/>
                </a:solidFill>
                <a:latin typeface="Comic Sans MS" pitchFamily="66" charset="0"/>
              </a:rPr>
              <a:t>17 mars 2023</a:t>
            </a:r>
          </a:p>
          <a:p>
            <a:pPr marL="285750" indent="-285750">
              <a:buFont typeface="Arial" panose="020B0604020202020204" pitchFamily="34" charset="0"/>
              <a:buChar char="•"/>
            </a:pPr>
            <a:r>
              <a:rPr lang="en-US" sz="2000" b="1" dirty="0" err="1">
                <a:solidFill>
                  <a:srgbClr val="0070C0"/>
                </a:solidFill>
                <a:latin typeface="Comic Sans MS" pitchFamily="66" charset="0"/>
              </a:rPr>
              <a:t>Nombre</a:t>
            </a:r>
            <a:r>
              <a:rPr lang="en-US" sz="2000" b="1" dirty="0">
                <a:solidFill>
                  <a:srgbClr val="0070C0"/>
                </a:solidFill>
                <a:latin typeface="Comic Sans MS" pitchFamily="66" charset="0"/>
              </a:rPr>
              <a:t> total  de Poliovirus	: 16</a:t>
            </a:r>
          </a:p>
          <a:p>
            <a:pPr marL="800100" lvl="1" indent="-342900">
              <a:buFont typeface="Wingdings" panose="05000000000000000000" pitchFamily="2" charset="2"/>
              <a:buChar char="Ø"/>
            </a:pPr>
            <a:r>
              <a:rPr lang="fr-FR" sz="2000" b="1" dirty="0">
                <a:solidFill>
                  <a:srgbClr val="1F497D">
                    <a:lumMod val="75000"/>
                  </a:srgbClr>
                </a:solidFill>
                <a:latin typeface="Comic Sans MS" pitchFamily="66" charset="0"/>
              </a:rPr>
              <a:t>Nombre total de virus cVDPV2 	: </a:t>
            </a:r>
            <a:r>
              <a:rPr lang="fr-FR" sz="2000" b="1" dirty="0">
                <a:solidFill>
                  <a:srgbClr val="0070C0"/>
                </a:solidFill>
                <a:latin typeface="Comic Sans MS" pitchFamily="66" charset="0"/>
              </a:rPr>
              <a:t>13</a:t>
            </a:r>
          </a:p>
          <a:p>
            <a:r>
              <a:rPr lang="en-US" sz="2000" b="1" dirty="0">
                <a:solidFill>
                  <a:srgbClr val="1F497D">
                    <a:lumMod val="75000"/>
                  </a:srgbClr>
                </a:solidFill>
                <a:latin typeface="Comic Sans MS" pitchFamily="66" charset="0"/>
              </a:rPr>
              <a:t>	</a:t>
            </a:r>
            <a:r>
              <a:rPr lang="en-US" sz="2000" b="1" i="1" dirty="0">
                <a:solidFill>
                  <a:srgbClr val="1F497D">
                    <a:lumMod val="75000"/>
                  </a:srgbClr>
                </a:solidFill>
                <a:latin typeface="Comic Sans MS" pitchFamily="66" charset="0"/>
              </a:rPr>
              <a:t>1 </a:t>
            </a:r>
            <a:r>
              <a:rPr lang="en-US" sz="2000" b="1" i="1" dirty="0" err="1">
                <a:solidFill>
                  <a:srgbClr val="1F497D">
                    <a:lumMod val="75000"/>
                  </a:srgbClr>
                </a:solidFill>
                <a:latin typeface="Comic Sans MS" pitchFamily="66" charset="0"/>
              </a:rPr>
              <a:t>cas</a:t>
            </a:r>
            <a:r>
              <a:rPr lang="en-US" sz="2000" b="1" i="1" dirty="0">
                <a:solidFill>
                  <a:srgbClr val="1F497D">
                    <a:lumMod val="75000"/>
                  </a:srgbClr>
                </a:solidFill>
                <a:latin typeface="Comic Sans MS" pitchFamily="66" charset="0"/>
              </a:rPr>
              <a:t> de PFA avec </a:t>
            </a:r>
            <a:r>
              <a:rPr lang="en-US" sz="2000" b="1" i="1" dirty="0" err="1">
                <a:solidFill>
                  <a:srgbClr val="1F497D">
                    <a:lumMod val="75000"/>
                  </a:srgbClr>
                </a:solidFill>
                <a:latin typeface="Comic Sans MS" pitchFamily="66" charset="0"/>
              </a:rPr>
              <a:t>ses</a:t>
            </a:r>
            <a:r>
              <a:rPr lang="en-US" sz="2000" b="1" i="1" dirty="0">
                <a:solidFill>
                  <a:srgbClr val="1F497D">
                    <a:lumMod val="75000"/>
                  </a:srgbClr>
                </a:solidFill>
                <a:latin typeface="Comic Sans MS" pitchFamily="66" charset="0"/>
              </a:rPr>
              <a:t> 2 contacts </a:t>
            </a:r>
          </a:p>
          <a:p>
            <a:r>
              <a:rPr lang="en-US" sz="2000" b="1" i="1" dirty="0">
                <a:solidFill>
                  <a:srgbClr val="1F497D">
                    <a:lumMod val="75000"/>
                  </a:srgbClr>
                </a:solidFill>
                <a:latin typeface="Comic Sans MS" pitchFamily="66" charset="0"/>
              </a:rPr>
              <a:t>   	10 </a:t>
            </a:r>
            <a:r>
              <a:rPr lang="en-US" sz="2000" b="1" i="1" dirty="0" err="1">
                <a:solidFill>
                  <a:srgbClr val="1F497D">
                    <a:lumMod val="75000"/>
                  </a:srgbClr>
                </a:solidFill>
                <a:latin typeface="Comic Sans MS" pitchFamily="66" charset="0"/>
              </a:rPr>
              <a:t>isolats</a:t>
            </a:r>
            <a:r>
              <a:rPr lang="en-US" sz="2000" b="1" i="1" dirty="0">
                <a:solidFill>
                  <a:srgbClr val="1F497D">
                    <a:lumMod val="75000"/>
                  </a:srgbClr>
                </a:solidFill>
                <a:latin typeface="Comic Sans MS" pitchFamily="66" charset="0"/>
              </a:rPr>
              <a:t> de la surveillance </a:t>
            </a:r>
            <a:r>
              <a:rPr lang="en-US" sz="2000" b="1" i="1" dirty="0" err="1">
                <a:solidFill>
                  <a:srgbClr val="1F497D">
                    <a:lumMod val="75000"/>
                  </a:srgbClr>
                </a:solidFill>
                <a:latin typeface="Comic Sans MS" pitchFamily="66" charset="0"/>
              </a:rPr>
              <a:t>environnementale</a:t>
            </a:r>
            <a:endParaRPr lang="en-US" sz="2000" b="1" i="1" dirty="0">
              <a:solidFill>
                <a:srgbClr val="1F497D">
                  <a:lumMod val="75000"/>
                </a:srgbClr>
              </a:solidFill>
              <a:latin typeface="Comic Sans MS" pitchFamily="66" charset="0"/>
            </a:endParaRPr>
          </a:p>
          <a:p>
            <a:pPr marL="800100" lvl="1" indent="-342900">
              <a:buFont typeface="Wingdings" panose="05000000000000000000" pitchFamily="2" charset="2"/>
              <a:buChar char="Ø"/>
            </a:pPr>
            <a:r>
              <a:rPr lang="en-US" sz="2000" b="1" i="1" dirty="0" err="1">
                <a:solidFill>
                  <a:srgbClr val="1F497D">
                    <a:lumMod val="75000"/>
                  </a:srgbClr>
                </a:solidFill>
                <a:latin typeface="Comic Sans MS" pitchFamily="66" charset="0"/>
              </a:rPr>
              <a:t>Nombre</a:t>
            </a:r>
            <a:r>
              <a:rPr lang="en-US" sz="2000" b="1" i="1" dirty="0">
                <a:solidFill>
                  <a:srgbClr val="1F497D">
                    <a:lumMod val="75000"/>
                  </a:srgbClr>
                </a:solidFill>
                <a:latin typeface="Comic Sans MS" pitchFamily="66" charset="0"/>
              </a:rPr>
              <a:t> total des de virus VDPV non circulant	: 3</a:t>
            </a:r>
          </a:p>
          <a:p>
            <a:endParaRPr lang="en-US" sz="2000" b="1" i="1" dirty="0">
              <a:solidFill>
                <a:srgbClr val="1F497D">
                  <a:lumMod val="75000"/>
                </a:srgbClr>
              </a:solidFill>
              <a:latin typeface="Comic Sans MS" pitchFamily="66" charset="0"/>
            </a:endParaRPr>
          </a:p>
          <a:p>
            <a:pPr marL="342900" indent="-342900">
              <a:buFont typeface="Arial" panose="020B0604020202020204" pitchFamily="34" charset="0"/>
              <a:buChar char="•"/>
            </a:pPr>
            <a:r>
              <a:rPr lang="en-US" sz="2000" b="1" dirty="0">
                <a:solidFill>
                  <a:srgbClr val="1F497D">
                    <a:lumMod val="75000"/>
                  </a:srgbClr>
                </a:solidFill>
                <a:latin typeface="Comic Sans MS" pitchFamily="66" charset="0"/>
              </a:rPr>
              <a:t>Le </a:t>
            </a:r>
            <a:r>
              <a:rPr lang="en-US" sz="2000" b="1" dirty="0" err="1">
                <a:solidFill>
                  <a:srgbClr val="1F497D">
                    <a:lumMod val="75000"/>
                  </a:srgbClr>
                </a:solidFill>
                <a:latin typeface="Comic Sans MS" pitchFamily="66" charset="0"/>
              </a:rPr>
              <a:t>séquençage</a:t>
            </a:r>
            <a:r>
              <a:rPr lang="en-US" sz="2000" b="1" dirty="0">
                <a:solidFill>
                  <a:srgbClr val="1F497D">
                    <a:lumMod val="75000"/>
                  </a:srgbClr>
                </a:solidFill>
                <a:latin typeface="Comic Sans MS" pitchFamily="66" charset="0"/>
              </a:rPr>
              <a:t> des virus de </a:t>
            </a:r>
            <a:r>
              <a:rPr lang="en-US" sz="2000" b="1" dirty="0" err="1">
                <a:solidFill>
                  <a:srgbClr val="1F497D">
                    <a:lumMod val="75000"/>
                  </a:srgbClr>
                </a:solidFill>
                <a:latin typeface="Comic Sans MS" pitchFamily="66" charset="0"/>
              </a:rPr>
              <a:t>poliomyélite</a:t>
            </a:r>
            <a:r>
              <a:rPr lang="en-US" sz="2000" b="1" dirty="0">
                <a:solidFill>
                  <a:srgbClr val="1F497D">
                    <a:lumMod val="75000"/>
                  </a:srgbClr>
                </a:solidFill>
                <a:latin typeface="Comic Sans MS" pitchFamily="66" charset="0"/>
              </a:rPr>
              <a:t> au </a:t>
            </a:r>
            <a:r>
              <a:rPr lang="en-US" sz="2000" b="1" dirty="0" err="1">
                <a:solidFill>
                  <a:srgbClr val="1F497D">
                    <a:lumMod val="75000"/>
                  </a:srgbClr>
                </a:solidFill>
                <a:latin typeface="Comic Sans MS" pitchFamily="66" charset="0"/>
              </a:rPr>
              <a:t>laboratoire</a:t>
            </a:r>
            <a:r>
              <a:rPr lang="en-US" sz="2000" b="1" dirty="0">
                <a:solidFill>
                  <a:srgbClr val="1F497D">
                    <a:lumMod val="75000"/>
                  </a:srgbClr>
                </a:solidFill>
                <a:latin typeface="Comic Sans MS" pitchFamily="66" charset="0"/>
              </a:rPr>
              <a:t> </a:t>
            </a:r>
            <a:r>
              <a:rPr lang="en-US" sz="2000" b="1" dirty="0" err="1">
                <a:solidFill>
                  <a:srgbClr val="1F497D">
                    <a:lumMod val="75000"/>
                  </a:srgbClr>
                </a:solidFill>
                <a:latin typeface="Comic Sans MS" pitchFamily="66" charset="0"/>
              </a:rPr>
              <a:t>confirme</a:t>
            </a:r>
            <a:r>
              <a:rPr lang="en-US" sz="2000" b="1" dirty="0">
                <a:solidFill>
                  <a:srgbClr val="1F497D">
                    <a:lumMod val="75000"/>
                  </a:srgbClr>
                </a:solidFill>
                <a:latin typeface="Comic Sans MS" pitchFamily="66" charset="0"/>
              </a:rPr>
              <a:t> que 13 </a:t>
            </a:r>
            <a:r>
              <a:rPr lang="en-US" sz="2000" b="1" dirty="0" err="1">
                <a:solidFill>
                  <a:srgbClr val="1F497D">
                    <a:lumMod val="75000"/>
                  </a:srgbClr>
                </a:solidFill>
                <a:latin typeface="Comic Sans MS" pitchFamily="66" charset="0"/>
              </a:rPr>
              <a:t>cas</a:t>
            </a:r>
            <a:r>
              <a:rPr lang="en-US" sz="2000" b="1" dirty="0">
                <a:solidFill>
                  <a:srgbClr val="1F497D">
                    <a:lumMod val="75000"/>
                  </a:srgbClr>
                </a:solidFill>
                <a:latin typeface="Comic Sans MS" pitchFamily="66" charset="0"/>
              </a:rPr>
              <a:t> </a:t>
            </a:r>
            <a:r>
              <a:rPr lang="en-US" sz="2000" b="1" dirty="0" err="1">
                <a:solidFill>
                  <a:srgbClr val="1F497D">
                    <a:lumMod val="75000"/>
                  </a:srgbClr>
                </a:solidFill>
                <a:latin typeface="Comic Sans MS" pitchFamily="66" charset="0"/>
              </a:rPr>
              <a:t>sont</a:t>
            </a:r>
            <a:r>
              <a:rPr lang="en-US" sz="2000" b="1" dirty="0">
                <a:solidFill>
                  <a:srgbClr val="1F497D">
                    <a:lumMod val="75000"/>
                  </a:srgbClr>
                </a:solidFill>
                <a:latin typeface="Comic Sans MS" pitchFamily="66" charset="0"/>
              </a:rPr>
              <a:t> </a:t>
            </a:r>
            <a:r>
              <a:rPr lang="en-US" sz="2000" b="1" dirty="0" err="1">
                <a:solidFill>
                  <a:srgbClr val="1F497D">
                    <a:lumMod val="75000"/>
                  </a:srgbClr>
                </a:solidFill>
                <a:latin typeface="Comic Sans MS" pitchFamily="66" charset="0"/>
              </a:rPr>
              <a:t>importés</a:t>
            </a:r>
            <a:r>
              <a:rPr lang="en-US" sz="2000" b="1" dirty="0">
                <a:solidFill>
                  <a:srgbClr val="1F497D">
                    <a:lumMod val="75000"/>
                  </a:srgbClr>
                </a:solidFill>
                <a:latin typeface="Comic Sans MS" pitchFamily="66" charset="0"/>
              </a:rPr>
              <a:t> de la RDC et 3 </a:t>
            </a:r>
            <a:r>
              <a:rPr lang="en-US" sz="2000" b="1" dirty="0" err="1">
                <a:solidFill>
                  <a:srgbClr val="1F497D">
                    <a:lumMod val="75000"/>
                  </a:srgbClr>
                </a:solidFill>
                <a:latin typeface="Comic Sans MS" pitchFamily="66" charset="0"/>
              </a:rPr>
              <a:t>cas</a:t>
            </a:r>
            <a:r>
              <a:rPr lang="en-US" sz="2000" b="1" dirty="0">
                <a:solidFill>
                  <a:srgbClr val="1F497D">
                    <a:lumMod val="75000"/>
                  </a:srgbClr>
                </a:solidFill>
                <a:latin typeface="Comic Sans MS" pitchFamily="66" charset="0"/>
              </a:rPr>
              <a:t> non </a:t>
            </a:r>
            <a:r>
              <a:rPr lang="en-US" sz="2000" b="1" dirty="0" err="1">
                <a:solidFill>
                  <a:srgbClr val="1F497D">
                    <a:lumMod val="75000"/>
                  </a:srgbClr>
                </a:solidFill>
                <a:latin typeface="Comic Sans MS" pitchFamily="66" charset="0"/>
              </a:rPr>
              <a:t>génétiquement</a:t>
            </a:r>
            <a:r>
              <a:rPr lang="en-US" sz="2000" b="1" dirty="0">
                <a:solidFill>
                  <a:srgbClr val="1F497D">
                    <a:lumMod val="75000"/>
                  </a:srgbClr>
                </a:solidFill>
                <a:latin typeface="Comic Sans MS" pitchFamily="66" charset="0"/>
              </a:rPr>
              <a:t> </a:t>
            </a:r>
            <a:r>
              <a:rPr lang="en-US" sz="2000" b="1" dirty="0" err="1">
                <a:solidFill>
                  <a:srgbClr val="1F497D">
                    <a:lumMod val="75000"/>
                  </a:srgbClr>
                </a:solidFill>
                <a:latin typeface="Comic Sans MS" pitchFamily="66" charset="0"/>
              </a:rPr>
              <a:t>classés</a:t>
            </a:r>
            <a:endParaRPr lang="en-US" sz="2000" b="1" dirty="0">
              <a:solidFill>
                <a:srgbClr val="1F497D">
                  <a:lumMod val="75000"/>
                </a:srgbClr>
              </a:solidFill>
              <a:latin typeface="Comic Sans MS" pitchFamily="66" charset="0"/>
            </a:endParaRPr>
          </a:p>
          <a:p>
            <a:pPr marL="342900" indent="-342900">
              <a:buFont typeface="Arial" panose="020B0604020202020204" pitchFamily="34" charset="0"/>
              <a:buChar char="•"/>
            </a:pPr>
            <a:endParaRPr lang="en-US" sz="2000" b="1" dirty="0">
              <a:solidFill>
                <a:srgbClr val="1F497D">
                  <a:lumMod val="75000"/>
                </a:srgbClr>
              </a:solidFill>
              <a:latin typeface="Comic Sans MS" pitchFamily="66" charset="0"/>
            </a:endParaRPr>
          </a:p>
          <a:p>
            <a:pPr marL="342900" indent="-342900">
              <a:buFont typeface="Arial" panose="020B0604020202020204" pitchFamily="34" charset="0"/>
              <a:buChar char="•"/>
            </a:pPr>
            <a:r>
              <a:rPr lang="en-US" sz="2000" b="1" dirty="0">
                <a:solidFill>
                  <a:srgbClr val="1F497D">
                    <a:lumMod val="75000"/>
                  </a:srgbClr>
                </a:solidFill>
                <a:latin typeface="Comic Sans MS" pitchFamily="66" charset="0"/>
              </a:rPr>
              <a:t>Provinces et districts </a:t>
            </a:r>
            <a:r>
              <a:rPr lang="en-US" sz="2000" b="1" dirty="0" err="1">
                <a:solidFill>
                  <a:srgbClr val="1F497D">
                    <a:lumMod val="75000"/>
                  </a:srgbClr>
                </a:solidFill>
                <a:latin typeface="Comic Sans MS" pitchFamily="66" charset="0"/>
              </a:rPr>
              <a:t>affectés</a:t>
            </a:r>
            <a:r>
              <a:rPr lang="en-US" sz="2000" b="1" dirty="0">
                <a:solidFill>
                  <a:srgbClr val="1F497D">
                    <a:lumMod val="75000"/>
                  </a:srgbClr>
                </a:solidFill>
                <a:latin typeface="Comic Sans MS" pitchFamily="66" charset="0"/>
              </a:rPr>
              <a:t>:</a:t>
            </a:r>
          </a:p>
          <a:p>
            <a:r>
              <a:rPr lang="en-US" i="1" dirty="0"/>
              <a:t>                  </a:t>
            </a:r>
            <a:r>
              <a:rPr lang="en-US" sz="2000" b="1" i="1" dirty="0">
                <a:solidFill>
                  <a:srgbClr val="1F497D">
                    <a:lumMod val="75000"/>
                  </a:srgbClr>
                </a:solidFill>
                <a:latin typeface="Comic Sans MS" pitchFamily="66" charset="0"/>
              </a:rPr>
              <a:t>BUJUMBURA - </a:t>
            </a:r>
            <a:r>
              <a:rPr lang="en-US" sz="2000" b="1" i="1" dirty="0">
                <a:solidFill>
                  <a:srgbClr val="0070C0"/>
                </a:solidFill>
                <a:latin typeface="Comic Sans MS" pitchFamily="66" charset="0"/>
              </a:rPr>
              <a:t>DS </a:t>
            </a:r>
            <a:r>
              <a:rPr lang="en-US" sz="2000" b="1" i="1" dirty="0" err="1">
                <a:solidFill>
                  <a:srgbClr val="0070C0"/>
                </a:solidFill>
                <a:latin typeface="Comic Sans MS" pitchFamily="66" charset="0"/>
              </a:rPr>
              <a:t>Isale</a:t>
            </a:r>
            <a:r>
              <a:rPr lang="en-US" sz="2000" b="1" i="1" dirty="0">
                <a:solidFill>
                  <a:srgbClr val="1F497D">
                    <a:lumMod val="75000"/>
                  </a:srgbClr>
                </a:solidFill>
                <a:latin typeface="Comic Sans MS" pitchFamily="66" charset="0"/>
              </a:rPr>
              <a:t>, </a:t>
            </a:r>
          </a:p>
          <a:p>
            <a:r>
              <a:rPr lang="en-US" sz="2000" b="1" i="1" dirty="0">
                <a:solidFill>
                  <a:srgbClr val="1F497D">
                    <a:lumMod val="75000"/>
                  </a:srgbClr>
                </a:solidFill>
                <a:latin typeface="Comic Sans MS" pitchFamily="66" charset="0"/>
              </a:rPr>
              <a:t>        BUJUMBURA MAIRIE- </a:t>
            </a:r>
            <a:r>
              <a:rPr lang="en-US" sz="2000" b="1" i="1" dirty="0">
                <a:solidFill>
                  <a:srgbClr val="0070C0"/>
                </a:solidFill>
                <a:latin typeface="Comic Sans MS" pitchFamily="66" charset="0"/>
              </a:rPr>
              <a:t>Zone Nord, Zone Centre</a:t>
            </a:r>
          </a:p>
          <a:p>
            <a:endParaRPr lang="en-US" sz="2000" b="1" dirty="0">
              <a:solidFill>
                <a:srgbClr val="0070C0"/>
              </a:solidFill>
              <a:latin typeface="Comic Sans MS" pitchFamily="66" charset="0"/>
            </a:endParaRPr>
          </a:p>
          <a:p>
            <a:endParaRPr lang="en-US" sz="1600" b="1" dirty="0">
              <a:solidFill>
                <a:srgbClr val="1F497D">
                  <a:lumMod val="75000"/>
                </a:srgbClr>
              </a:solidFill>
              <a:latin typeface="Comic Sans MS" pitchFamily="66" charset="0"/>
            </a:endParaRPr>
          </a:p>
        </p:txBody>
      </p:sp>
    </p:spTree>
    <p:extLst>
      <p:ext uri="{BB962C8B-B14F-4D97-AF65-F5344CB8AC3E}">
        <p14:creationId xmlns:p14="http://schemas.microsoft.com/office/powerpoint/2010/main" val="23988579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846" y="136526"/>
            <a:ext cx="11869616" cy="830628"/>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p>
            <a:pPr algn="ctr"/>
            <a:r>
              <a:rPr lang="fr-FR" sz="2800" b="1" dirty="0">
                <a:solidFill>
                  <a:schemeClr val="bg1"/>
                </a:solidFill>
              </a:rPr>
              <a:t>INDICATEURS DE PERFORMANCE DE LA SURVEILLANCE DES PFA PAR DISTRICT(1/5) RÉSUMÉ</a:t>
            </a:r>
          </a:p>
        </p:txBody>
      </p:sp>
      <p:sp>
        <p:nvSpPr>
          <p:cNvPr id="3" name="Espace réservé du contenu 2"/>
          <p:cNvSpPr>
            <a:spLocks noGrp="1"/>
          </p:cNvSpPr>
          <p:nvPr>
            <p:ph idx="1"/>
          </p:nvPr>
        </p:nvSpPr>
        <p:spPr>
          <a:xfrm>
            <a:off x="0" y="967154"/>
            <a:ext cx="12192000" cy="5754320"/>
          </a:xfrm>
        </p:spPr>
        <p:txBody>
          <a:bodyPr>
            <a:normAutofit fontScale="92500" lnSpcReduction="20000"/>
          </a:bodyPr>
          <a:lstStyle/>
          <a:p>
            <a:pPr algn="just"/>
            <a:r>
              <a:rPr lang="fr-FR" dirty="0">
                <a:latin typeface="Tahoma" panose="020B0604030504040204" pitchFamily="34" charset="0"/>
                <a:ea typeface="Tahoma" panose="020B0604030504040204" pitchFamily="34" charset="0"/>
                <a:cs typeface="Tahoma" panose="020B0604030504040204" pitchFamily="34" charset="0"/>
              </a:rPr>
              <a:t>Le Taux annualisé de PFA non polio à la 15</a:t>
            </a:r>
            <a:r>
              <a:rPr lang="fr-FR" baseline="30000" dirty="0">
                <a:latin typeface="Tahoma" panose="020B0604030504040204" pitchFamily="34" charset="0"/>
                <a:ea typeface="Tahoma" panose="020B0604030504040204" pitchFamily="34" charset="0"/>
                <a:cs typeface="Tahoma" panose="020B0604030504040204" pitchFamily="34" charset="0"/>
              </a:rPr>
              <a:t>ème</a:t>
            </a:r>
            <a:r>
              <a:rPr lang="fr-FR" dirty="0">
                <a:latin typeface="Tahoma" panose="020B0604030504040204" pitchFamily="34" charset="0"/>
                <a:ea typeface="Tahoma" panose="020B0604030504040204" pitchFamily="34" charset="0"/>
                <a:cs typeface="Tahoma" panose="020B0604030504040204" pitchFamily="34" charset="0"/>
              </a:rPr>
              <a:t> Semaine  est de </a:t>
            </a:r>
            <a:r>
              <a:rPr lang="fr-FR" b="1" dirty="0">
                <a:solidFill>
                  <a:srgbClr val="FF0000"/>
                </a:solidFill>
                <a:latin typeface="Tahoma" panose="020B0604030504040204" pitchFamily="34" charset="0"/>
                <a:ea typeface="Tahoma" panose="020B0604030504040204" pitchFamily="34" charset="0"/>
                <a:cs typeface="Tahoma" panose="020B0604030504040204" pitchFamily="34" charset="0"/>
              </a:rPr>
              <a:t>0,77% </a:t>
            </a:r>
            <a:r>
              <a:rPr lang="fr-FR" dirty="0">
                <a:latin typeface="Tahoma" panose="020B0604030504040204" pitchFamily="34" charset="0"/>
                <a:ea typeface="Tahoma" panose="020B0604030504040204" pitchFamily="34" charset="0"/>
                <a:cs typeface="Tahoma" panose="020B0604030504040204" pitchFamily="34" charset="0"/>
              </a:rPr>
              <a:t>(</a:t>
            </a:r>
            <a:r>
              <a:rPr lang="fr-FR" b="1" dirty="0">
                <a:solidFill>
                  <a:schemeClr val="accent5"/>
                </a:solidFill>
                <a:latin typeface="Tahoma" panose="020B0604030504040204" pitchFamily="34" charset="0"/>
                <a:ea typeface="Tahoma" panose="020B0604030504040204" pitchFamily="34" charset="0"/>
                <a:cs typeface="Tahoma" panose="020B0604030504040204" pitchFamily="34" charset="0"/>
              </a:rPr>
              <a:t>normal  ≥3) </a:t>
            </a:r>
          </a:p>
          <a:p>
            <a:pPr algn="just"/>
            <a:r>
              <a:rPr lang="fr-FR" b="1" dirty="0">
                <a:latin typeface="Tahoma" panose="020B0604030504040204" pitchFamily="34" charset="0"/>
                <a:ea typeface="Tahoma" panose="020B0604030504040204" pitchFamily="34" charset="0"/>
                <a:cs typeface="Tahoma" panose="020B0604030504040204" pitchFamily="34" charset="0"/>
              </a:rPr>
              <a:t>Nombre de DS ayant notifié au moins un cas de PFA </a:t>
            </a:r>
            <a:r>
              <a:rPr lang="fr-FR"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16/49 (32,65%)</a:t>
            </a:r>
          </a:p>
          <a:p>
            <a:pPr algn="just"/>
            <a:r>
              <a:rPr lang="fr-FR" dirty="0">
                <a:solidFill>
                  <a:srgbClr val="FF0000"/>
                </a:solidFill>
                <a:latin typeface="Tahoma" panose="020B0604030504040204" pitchFamily="34" charset="0"/>
                <a:ea typeface="Tahoma" panose="020B0604030504040204" pitchFamily="34" charset="0"/>
                <a:cs typeface="Tahoma" panose="020B0604030504040204" pitchFamily="34" charset="0"/>
              </a:rPr>
              <a:t>DS n’ayant notifié aucun cas depuis plus d’une année (depuis la semaine 16_2022 à la semaine 15_2023: </a:t>
            </a:r>
            <a:r>
              <a:rPr lang="fr-FR" dirty="0" err="1">
                <a:solidFill>
                  <a:srgbClr val="FF0000"/>
                </a:solidFill>
                <a:latin typeface="Tahoma" panose="020B0604030504040204" pitchFamily="34" charset="0"/>
                <a:ea typeface="Tahoma" panose="020B0604030504040204" pitchFamily="34" charset="0"/>
                <a:cs typeface="Tahoma" panose="020B0604030504040204" pitchFamily="34" charset="0"/>
              </a:rPr>
              <a:t>Buarama,Mairie</a:t>
            </a:r>
            <a:r>
              <a:rPr lang="fr-FR" dirty="0">
                <a:solidFill>
                  <a:srgbClr val="FF0000"/>
                </a:solidFill>
                <a:latin typeface="Tahoma" panose="020B0604030504040204" pitchFamily="34" charset="0"/>
                <a:ea typeface="Tahoma" panose="020B0604030504040204" pitchFamily="34" charset="0"/>
                <a:cs typeface="Tahoma" panose="020B0604030504040204" pitchFamily="34" charset="0"/>
              </a:rPr>
              <a:t> Nord, </a:t>
            </a:r>
            <a:r>
              <a:rPr lang="fr-FR" dirty="0" err="1">
                <a:solidFill>
                  <a:srgbClr val="FF0000"/>
                </a:solidFill>
                <a:latin typeface="Tahoma" panose="020B0604030504040204" pitchFamily="34" charset="0"/>
                <a:ea typeface="Tahoma" panose="020B0604030504040204" pitchFamily="34" charset="0"/>
                <a:cs typeface="Tahoma" panose="020B0604030504040204" pitchFamily="34" charset="0"/>
              </a:rPr>
              <a:t>Kibuye</a:t>
            </a:r>
            <a:r>
              <a:rPr lang="fr-FR" dirty="0">
                <a:solidFill>
                  <a:srgbClr val="FF0000"/>
                </a:solidFill>
                <a:latin typeface="Tahoma" panose="020B0604030504040204" pitchFamily="34" charset="0"/>
                <a:ea typeface="Tahoma" panose="020B0604030504040204" pitchFamily="34" charset="0"/>
                <a:cs typeface="Tahoma" panose="020B0604030504040204" pitchFamily="34" charset="0"/>
              </a:rPr>
              <a:t> et </a:t>
            </a:r>
            <a:r>
              <a:rPr lang="fr-FR" dirty="0" err="1">
                <a:solidFill>
                  <a:srgbClr val="FF0000"/>
                </a:solidFill>
                <a:latin typeface="Tahoma" panose="020B0604030504040204" pitchFamily="34" charset="0"/>
                <a:ea typeface="Tahoma" panose="020B0604030504040204" pitchFamily="34" charset="0"/>
                <a:cs typeface="Tahoma" panose="020B0604030504040204" pitchFamily="34" charset="0"/>
              </a:rPr>
              <a:t>Gihofi</a:t>
            </a:r>
            <a:r>
              <a:rPr lang="fr-FR"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just"/>
            <a:r>
              <a:rPr lang="fr-FR" dirty="0">
                <a:latin typeface="Tahoma" panose="020B0604030504040204" pitchFamily="34" charset="0"/>
                <a:ea typeface="Tahoma" panose="020B0604030504040204" pitchFamily="34" charset="0"/>
                <a:cs typeface="Tahoma" panose="020B0604030504040204" pitchFamily="34" charset="0"/>
              </a:rPr>
              <a:t>Proportion de selles de selles prélevés dans les 7 jrs (14/26 cas notifiés soit 53,8% normal 80% )</a:t>
            </a:r>
          </a:p>
          <a:p>
            <a:pPr marL="0" indent="0" algn="just">
              <a:buNone/>
            </a:pPr>
            <a:endParaRPr lang="fr-FR" dirty="0">
              <a:latin typeface="Tahoma" panose="020B0604030504040204" pitchFamily="34" charset="0"/>
              <a:ea typeface="Tahoma" panose="020B0604030504040204" pitchFamily="34" charset="0"/>
              <a:cs typeface="Tahoma" panose="020B0604030504040204" pitchFamily="34" charset="0"/>
            </a:endParaRPr>
          </a:p>
          <a:p>
            <a:pPr algn="just"/>
            <a:r>
              <a:rPr lang="fr-FR" dirty="0">
                <a:latin typeface="Tahoma" panose="020B0604030504040204" pitchFamily="34" charset="0"/>
                <a:ea typeface="Tahoma" panose="020B0604030504040204" pitchFamily="34" charset="0"/>
                <a:cs typeface="Tahoma" panose="020B0604030504040204" pitchFamily="34" charset="0"/>
              </a:rPr>
              <a:t>Districts ayant atteint les deux indicateurs majeurs (Taux de PFA non polio≥3 et proportion de selles adéquates ≥80% sont au nombre de 3 </a:t>
            </a:r>
            <a:r>
              <a:rPr lang="fr-FR"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(Zone </a:t>
            </a:r>
            <a:r>
              <a:rPr lang="fr-FR"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Centre,Kayanza</a:t>
            </a:r>
            <a:r>
              <a:rPr lang="fr-FR"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 et </a:t>
            </a:r>
            <a:r>
              <a:rPr lang="fr-FR" b="1" dirty="0" err="1">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Gisuru</a:t>
            </a:r>
            <a:r>
              <a:rPr lang="fr-FR" b="1" dirty="0">
                <a:solidFill>
                  <a:srgbClr val="1F497D">
                    <a:lumMod val="75000"/>
                  </a:srgbClr>
                </a:solidFill>
                <a:latin typeface="Tahoma" panose="020B0604030504040204" pitchFamily="34" charset="0"/>
                <a:ea typeface="Tahoma" panose="020B0604030504040204" pitchFamily="34" charset="0"/>
                <a:cs typeface="Tahoma" panose="020B0604030504040204" pitchFamily="34" charset="0"/>
              </a:rPr>
              <a:t>)</a:t>
            </a:r>
            <a:endParaRPr lang="fr-FR"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fr-FR"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r>
              <a:rPr lang="fr-FR" b="1" dirty="0">
                <a:solidFill>
                  <a:schemeClr val="accent5"/>
                </a:solidFill>
                <a:latin typeface="Tahoma" panose="020B0604030504040204" pitchFamily="34" charset="0"/>
                <a:ea typeface="Tahoma" panose="020B0604030504040204" pitchFamily="34" charset="0"/>
                <a:cs typeface="Tahoma" panose="020B0604030504040204" pitchFamily="34" charset="0"/>
              </a:rPr>
              <a:t>Il est important de connaitre que le nombre de cas de PFA attendus par an a augmenté passant de 2 à 3 cas de PFA pour 100 mille enfants de moins de 15 ans. Cela a commencé avec la détection d’un cas de poliovirus dans notre pays en 2023</a:t>
            </a:r>
          </a:p>
          <a:p>
            <a:pPr algn="just"/>
            <a:endParaRPr lang="fr-FR"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fr-FR"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endParaRPr lang="fr-FR"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5233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ce réservé du numéro de diapositive 1"/>
          <p:cNvSpPr>
            <a:spLocks noGrp="1"/>
          </p:cNvSpPr>
          <p:nvPr>
            <p:ph type="sldNum" sz="quarter" idx="12"/>
          </p:nvPr>
        </p:nvSpPr>
        <p:spPr bwMode="auto">
          <a:xfrm>
            <a:off x="8077200" y="651986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EC0D7C-81D2-4777-BC3A-52ADB701A3AA}" type="slidenum">
              <a:rPr lang="fr-FR" altLang="fr-FR" sz="1200" b="1">
                <a:latin typeface="Arial" panose="020B0604020202020204" pitchFamily="34" charset="0"/>
              </a:rPr>
              <a:pPr>
                <a:spcBef>
                  <a:spcPct val="0"/>
                </a:spcBef>
                <a:buFontTx/>
                <a:buNone/>
              </a:pPr>
              <a:t>12</a:t>
            </a:fld>
            <a:endParaRPr lang="fr-FR" altLang="fr-FR" sz="1200" b="1">
              <a:latin typeface="Arial" panose="020B0604020202020204" pitchFamily="34" charset="0"/>
            </a:endParaRPr>
          </a:p>
        </p:txBody>
      </p:sp>
      <p:sp>
        <p:nvSpPr>
          <p:cNvPr id="5" name="object 2">
            <a:extLst>
              <a:ext uri="{FF2B5EF4-FFF2-40B4-BE49-F238E27FC236}">
                <a16:creationId xmlns:a16="http://schemas.microsoft.com/office/drawing/2014/main" id="{9CE564EB-AD37-4D29-9C2E-4C48F2DDABBA}"/>
              </a:ext>
            </a:extLst>
          </p:cNvPr>
          <p:cNvSpPr txBox="1"/>
          <p:nvPr/>
        </p:nvSpPr>
        <p:spPr>
          <a:xfrm>
            <a:off x="0" y="43640"/>
            <a:ext cx="12192000" cy="697583"/>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defPPr>
              <a:defRPr lang="fr-FR"/>
            </a:defPPr>
            <a:lvl1pPr algn="ctr">
              <a:spcBef>
                <a:spcPct val="0"/>
              </a:spcBef>
              <a:defRPr sz="2400" b="1">
                <a:solidFill>
                  <a:schemeClr val="bg1"/>
                </a:solidFill>
                <a:latin typeface="Arial Rounded MT Bold" panose="020F0704030504030204" pitchFamily="34" charset="0"/>
                <a:ea typeface="+mj-ea"/>
                <a:cs typeface="+mj-cs"/>
              </a:defRPr>
            </a:lvl1pPr>
          </a:lstStyle>
          <a:p>
            <a:pPr defTabSz="685800">
              <a:defRPr/>
            </a:pPr>
            <a:r>
              <a:rPr lang="fr-FR" sz="1800" dirty="0">
                <a:latin typeface="Comic Sans MS" pitchFamily="66" charset="0"/>
              </a:rPr>
              <a:t>Indicateurs de performance de la surveillance des PFA par </a:t>
            </a:r>
            <a:br>
              <a:rPr lang="fr-FR" sz="1800" dirty="0">
                <a:latin typeface="Comic Sans MS" pitchFamily="66" charset="0"/>
              </a:rPr>
            </a:br>
            <a:r>
              <a:rPr lang="fr-FR" sz="1800" dirty="0">
                <a:latin typeface="Comic Sans MS" pitchFamily="66" charset="0"/>
              </a:rPr>
              <a:t>district sanitaire: Sem 01_15 de 2023</a:t>
            </a:r>
            <a:endParaRPr lang="fr-FR" sz="1800" dirty="0">
              <a:solidFill>
                <a:prstClr val="white"/>
              </a:solidFill>
            </a:endParaRPr>
          </a:p>
        </p:txBody>
      </p:sp>
      <p:pic>
        <p:nvPicPr>
          <p:cNvPr id="6" name="Image 5"/>
          <p:cNvPicPr>
            <a:picLocks noChangeAspect="1"/>
          </p:cNvPicPr>
          <p:nvPr/>
        </p:nvPicPr>
        <p:blipFill>
          <a:blip r:embed="rId3"/>
          <a:stretch>
            <a:fillRect/>
          </a:stretch>
        </p:blipFill>
        <p:spPr>
          <a:xfrm>
            <a:off x="5087889" y="6137667"/>
            <a:ext cx="1438781" cy="554784"/>
          </a:xfrm>
          <a:prstGeom prst="rect">
            <a:avLst/>
          </a:prstGeom>
        </p:spPr>
      </p:pic>
      <p:pic>
        <p:nvPicPr>
          <p:cNvPr id="8" name="Image 7"/>
          <p:cNvPicPr>
            <a:picLocks noChangeAspect="1"/>
          </p:cNvPicPr>
          <p:nvPr/>
        </p:nvPicPr>
        <p:blipFill>
          <a:blip r:embed="rId4"/>
          <a:stretch>
            <a:fillRect/>
          </a:stretch>
        </p:blipFill>
        <p:spPr>
          <a:xfrm>
            <a:off x="3007966" y="6116779"/>
            <a:ext cx="1304657" cy="609653"/>
          </a:xfrm>
          <a:prstGeom prst="rect">
            <a:avLst/>
          </a:prstGeom>
        </p:spPr>
      </p:pic>
      <p:graphicFrame>
        <p:nvGraphicFramePr>
          <p:cNvPr id="7" name="Tableau 6">
            <a:extLst>
              <a:ext uri="{FF2B5EF4-FFF2-40B4-BE49-F238E27FC236}">
                <a16:creationId xmlns:a16="http://schemas.microsoft.com/office/drawing/2014/main" id="{B3552911-F882-E20D-C1D3-E53B001CE732}"/>
              </a:ext>
            </a:extLst>
          </p:cNvPr>
          <p:cNvGraphicFramePr>
            <a:graphicFrameLocks noGrp="1"/>
          </p:cNvGraphicFramePr>
          <p:nvPr>
            <p:extLst>
              <p:ext uri="{D42A27DB-BD31-4B8C-83A1-F6EECF244321}">
                <p14:modId xmlns:p14="http://schemas.microsoft.com/office/powerpoint/2010/main" val="1263139426"/>
              </p:ext>
            </p:extLst>
          </p:nvPr>
        </p:nvGraphicFramePr>
        <p:xfrm>
          <a:off x="0" y="741223"/>
          <a:ext cx="12215002" cy="5375549"/>
        </p:xfrm>
        <a:graphic>
          <a:graphicData uri="http://schemas.openxmlformats.org/drawingml/2006/table">
            <a:tbl>
              <a:tblPr/>
              <a:tblGrid>
                <a:gridCol w="1016134">
                  <a:extLst>
                    <a:ext uri="{9D8B030D-6E8A-4147-A177-3AD203B41FA5}">
                      <a16:colId xmlns:a16="http://schemas.microsoft.com/office/drawing/2014/main" val="4089522668"/>
                    </a:ext>
                  </a:extLst>
                </a:gridCol>
                <a:gridCol w="1240752">
                  <a:extLst>
                    <a:ext uri="{9D8B030D-6E8A-4147-A177-3AD203B41FA5}">
                      <a16:colId xmlns:a16="http://schemas.microsoft.com/office/drawing/2014/main" val="3161705294"/>
                    </a:ext>
                  </a:extLst>
                </a:gridCol>
                <a:gridCol w="855691">
                  <a:extLst>
                    <a:ext uri="{9D8B030D-6E8A-4147-A177-3AD203B41FA5}">
                      <a16:colId xmlns:a16="http://schemas.microsoft.com/office/drawing/2014/main" val="3058971439"/>
                    </a:ext>
                  </a:extLst>
                </a:gridCol>
                <a:gridCol w="663161">
                  <a:extLst>
                    <a:ext uri="{9D8B030D-6E8A-4147-A177-3AD203B41FA5}">
                      <a16:colId xmlns:a16="http://schemas.microsoft.com/office/drawing/2014/main" val="1026053079"/>
                    </a:ext>
                  </a:extLst>
                </a:gridCol>
                <a:gridCol w="598985">
                  <a:extLst>
                    <a:ext uri="{9D8B030D-6E8A-4147-A177-3AD203B41FA5}">
                      <a16:colId xmlns:a16="http://schemas.microsoft.com/office/drawing/2014/main" val="3252926053"/>
                    </a:ext>
                  </a:extLst>
                </a:gridCol>
                <a:gridCol w="598985">
                  <a:extLst>
                    <a:ext uri="{9D8B030D-6E8A-4147-A177-3AD203B41FA5}">
                      <a16:colId xmlns:a16="http://schemas.microsoft.com/office/drawing/2014/main" val="13523594"/>
                    </a:ext>
                  </a:extLst>
                </a:gridCol>
                <a:gridCol w="1091008">
                  <a:extLst>
                    <a:ext uri="{9D8B030D-6E8A-4147-A177-3AD203B41FA5}">
                      <a16:colId xmlns:a16="http://schemas.microsoft.com/office/drawing/2014/main" val="3037259920"/>
                    </a:ext>
                  </a:extLst>
                </a:gridCol>
                <a:gridCol w="930565">
                  <a:extLst>
                    <a:ext uri="{9D8B030D-6E8A-4147-A177-3AD203B41FA5}">
                      <a16:colId xmlns:a16="http://schemas.microsoft.com/office/drawing/2014/main" val="3095639818"/>
                    </a:ext>
                  </a:extLst>
                </a:gridCol>
                <a:gridCol w="930565">
                  <a:extLst>
                    <a:ext uri="{9D8B030D-6E8A-4147-A177-3AD203B41FA5}">
                      <a16:colId xmlns:a16="http://schemas.microsoft.com/office/drawing/2014/main" val="956039593"/>
                    </a:ext>
                  </a:extLst>
                </a:gridCol>
                <a:gridCol w="930565">
                  <a:extLst>
                    <a:ext uri="{9D8B030D-6E8A-4147-A177-3AD203B41FA5}">
                      <a16:colId xmlns:a16="http://schemas.microsoft.com/office/drawing/2014/main" val="4244682004"/>
                    </a:ext>
                  </a:extLst>
                </a:gridCol>
                <a:gridCol w="1069616">
                  <a:extLst>
                    <a:ext uri="{9D8B030D-6E8A-4147-A177-3AD203B41FA5}">
                      <a16:colId xmlns:a16="http://schemas.microsoft.com/office/drawing/2014/main" val="4074456797"/>
                    </a:ext>
                  </a:extLst>
                </a:gridCol>
                <a:gridCol w="748730">
                  <a:extLst>
                    <a:ext uri="{9D8B030D-6E8A-4147-A177-3AD203B41FA5}">
                      <a16:colId xmlns:a16="http://schemas.microsoft.com/office/drawing/2014/main" val="936818487"/>
                    </a:ext>
                  </a:extLst>
                </a:gridCol>
                <a:gridCol w="727338">
                  <a:extLst>
                    <a:ext uri="{9D8B030D-6E8A-4147-A177-3AD203B41FA5}">
                      <a16:colId xmlns:a16="http://schemas.microsoft.com/office/drawing/2014/main" val="4199106300"/>
                    </a:ext>
                  </a:extLst>
                </a:gridCol>
                <a:gridCol w="812907">
                  <a:extLst>
                    <a:ext uri="{9D8B030D-6E8A-4147-A177-3AD203B41FA5}">
                      <a16:colId xmlns:a16="http://schemas.microsoft.com/office/drawing/2014/main" val="2143442794"/>
                    </a:ext>
                  </a:extLst>
                </a:gridCol>
              </a:tblGrid>
              <a:tr h="1471445">
                <a:tc>
                  <a:txBody>
                    <a:bodyPr/>
                    <a:lstStyle/>
                    <a:p>
                      <a:pPr algn="l" fontAlgn="ctr"/>
                      <a:r>
                        <a:rPr lang="en-US" sz="1100" b="1" i="0" u="none" strike="noStrike">
                          <a:solidFill>
                            <a:srgbClr val="FFFFFF"/>
                          </a:solidFill>
                          <a:effectLst/>
                          <a:latin typeface="Comic Sans MS" panose="030F0702030302020204" pitchFamily="66" charset="0"/>
                        </a:rPr>
                        <a:t>Pop&lt;15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Comic Sans MS" panose="030F0702030302020204" pitchFamily="66"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Comic Sans MS" panose="030F0702030302020204" pitchFamily="66" charset="0"/>
                        </a:rPr>
                        <a:t>District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Comic Sans MS" panose="030F0702030302020204" pitchFamily="66" charset="0"/>
                        </a:rPr>
                        <a:t>Cas PFA attendus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Comic Sans MS" panose="030F0702030302020204" pitchFamily="66" charset="0"/>
                        </a:rPr>
                        <a:t>CAS PFA (&lt;15 ans) détectes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Comic Sans MS" panose="030F0702030302020204" pitchFamily="66" charset="0"/>
                        </a:rPr>
                        <a:t>Délais de notification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Comic Sans MS" panose="030F0702030302020204" pitchFamily="66" charset="0"/>
                        </a:rPr>
                        <a:t>Taux de PFA NP poannualisée pop </a:t>
                      </a:r>
                      <a:r>
                        <a:rPr lang="fr-FR" sz="1100" b="1" i="0" u="none" strike="noStrike">
                          <a:solidFill>
                            <a:srgbClr val="FFFFFF"/>
                          </a:solidFill>
                          <a:effectLst/>
                          <a:latin typeface="Calibri" panose="020F0502020204030204" pitchFamily="34" charset="0"/>
                        </a:rPr>
                        <a:t>&lt;</a:t>
                      </a:r>
                      <a:r>
                        <a:rPr lang="fr-FR" sz="1100" b="1" i="0" u="none" strike="noStrike">
                          <a:solidFill>
                            <a:srgbClr val="FFFFFF"/>
                          </a:solidFill>
                          <a:effectLst/>
                          <a:latin typeface="Comic Sans MS" panose="030F0702030302020204" pitchFamily="66" charset="0"/>
                        </a:rPr>
                        <a:t>15 ans (</a:t>
                      </a:r>
                      <a:r>
                        <a:rPr lang="fr-FR" sz="1100" b="1" i="0" u="none" strike="noStrike">
                          <a:solidFill>
                            <a:srgbClr val="FFFFFF"/>
                          </a:solidFill>
                          <a:effectLst/>
                          <a:latin typeface="Calibri" panose="020F0502020204030204" pitchFamily="34" charset="0"/>
                        </a:rPr>
                        <a:t>≥</a:t>
                      </a:r>
                      <a:r>
                        <a:rPr lang="fr-FR" sz="1100" b="1" i="0" u="none" strike="noStrike">
                          <a:solidFill>
                            <a:srgbClr val="FFFFFF"/>
                          </a:solidFill>
                          <a:effectLst/>
                          <a:latin typeface="Comic Sans MS" panose="030F0702030302020204" pitchFamily="66" charset="0"/>
                        </a:rPr>
                        <a:t>3/100000)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Comic Sans MS" panose="030F0702030302020204" pitchFamily="66" charset="0"/>
                        </a:rPr>
                        <a:t>% selles adequates </a:t>
                      </a:r>
                      <a:r>
                        <a:rPr lang="en-US" sz="1100" b="1" i="0" u="none" strike="noStrike">
                          <a:solidFill>
                            <a:srgbClr val="FFFFFF"/>
                          </a:solidFill>
                          <a:effectLst/>
                          <a:latin typeface="Calibri" panose="020F0502020204030204" pitchFamily="34" charset="0"/>
                        </a:rPr>
                        <a:t>≥</a:t>
                      </a:r>
                      <a:r>
                        <a:rPr lang="en-US" sz="1100" b="1" i="0" u="none" strike="noStrike">
                          <a:solidFill>
                            <a:srgbClr val="FFFFFF"/>
                          </a:solidFill>
                          <a:effectLst/>
                          <a:latin typeface="Comic Sans MS" panose="030F0702030302020204" pitchFamily="66" charset="0"/>
                        </a:rPr>
                        <a:t> 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Comic Sans MS" panose="030F0702030302020204" pitchFamily="66" charset="0"/>
                        </a:rPr>
                        <a:t>% de selles investigués dans les 48H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Comic Sans MS" panose="030F0702030302020204" pitchFamily="66" charset="0"/>
                        </a:rPr>
                        <a:t>% cas PFA notifiés dans 7 jrs du début de la paralysie (</a:t>
                      </a:r>
                      <a:r>
                        <a:rPr lang="fr-FR" sz="1100" b="1" i="0" u="none" strike="noStrike">
                          <a:solidFill>
                            <a:srgbClr val="FFFFFF"/>
                          </a:solidFill>
                          <a:effectLst/>
                          <a:latin typeface="Calibri" panose="020F0502020204030204" pitchFamily="34" charset="0"/>
                        </a:rPr>
                        <a:t>≥</a:t>
                      </a:r>
                      <a:r>
                        <a:rPr lang="fr-FR" sz="1100" b="1" i="0" u="none" strike="noStrike">
                          <a:solidFill>
                            <a:srgbClr val="FFFFFF"/>
                          </a:solidFill>
                          <a:effectLst/>
                          <a:latin typeface="Comic Sans MS" panose="030F0702030302020204" pitchFamily="66"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Comic Sans MS" panose="030F0702030302020204" pitchFamily="66" charset="0"/>
                        </a:rPr>
                        <a:t>% cas de PFA avec échant prélevés </a:t>
                      </a:r>
                      <a:r>
                        <a:rPr lang="fr-FR" sz="1100" b="1" i="0" u="none" strike="noStrike">
                          <a:solidFill>
                            <a:srgbClr val="FFFFFF"/>
                          </a:solidFill>
                          <a:effectLst/>
                          <a:latin typeface="Calibri" panose="020F0502020204030204" pitchFamily="34" charset="0"/>
                        </a:rPr>
                        <a:t>≥</a:t>
                      </a:r>
                      <a:r>
                        <a:rPr lang="fr-FR" sz="1100" b="1" i="0" u="none" strike="noStrike">
                          <a:solidFill>
                            <a:srgbClr val="FFFFFF"/>
                          </a:solidFill>
                          <a:effectLst/>
                          <a:latin typeface="Comic Sans MS" panose="030F0702030302020204" pitchFamily="66" charset="0"/>
                        </a:rPr>
                        <a:t>24hrs ET </a:t>
                      </a:r>
                      <a:r>
                        <a:rPr lang="fr-FR" sz="1100" b="1" i="0" u="none" strike="noStrike">
                          <a:solidFill>
                            <a:srgbClr val="FFFFFF"/>
                          </a:solidFill>
                          <a:effectLst/>
                          <a:latin typeface="Calibri" panose="020F0502020204030204" pitchFamily="34" charset="0"/>
                        </a:rPr>
                        <a:t>≤</a:t>
                      </a:r>
                      <a:r>
                        <a:rPr lang="fr-FR" sz="1100" b="1" i="0" u="none" strike="noStrike">
                          <a:solidFill>
                            <a:srgbClr val="FFFFFF"/>
                          </a:solidFill>
                          <a:effectLst/>
                          <a:latin typeface="Comic Sans MS" panose="030F0702030302020204" pitchFamily="66" charset="0"/>
                        </a:rPr>
                        <a:t>11 jrs du début de la paralysie (</a:t>
                      </a:r>
                      <a:r>
                        <a:rPr lang="fr-FR" sz="1100" b="1" i="0" u="none" strike="noStrike">
                          <a:solidFill>
                            <a:srgbClr val="FFFFFF"/>
                          </a:solidFill>
                          <a:effectLst/>
                          <a:latin typeface="Calibri" panose="020F0502020204030204" pitchFamily="34" charset="0"/>
                        </a:rPr>
                        <a:t>≥</a:t>
                      </a:r>
                      <a:r>
                        <a:rPr lang="fr-FR" sz="1100" b="1" i="0" u="none" strike="noStrike">
                          <a:solidFill>
                            <a:srgbClr val="FFFFFF"/>
                          </a:solidFill>
                          <a:effectLst/>
                          <a:latin typeface="Comic Sans MS" panose="030F0702030302020204" pitchFamily="66"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Comic Sans MS" panose="030F0702030302020204" pitchFamily="66" charset="0"/>
                        </a:rPr>
                        <a:t>% d'échantillons reçus au laboratoire </a:t>
                      </a:r>
                      <a:r>
                        <a:rPr lang="fr-FR" sz="1100" b="1" i="0" u="none" strike="noStrike">
                          <a:solidFill>
                            <a:srgbClr val="FFFFFF"/>
                          </a:solidFill>
                          <a:effectLst/>
                          <a:latin typeface="Calibri" panose="020F0502020204030204" pitchFamily="34" charset="0"/>
                        </a:rPr>
                        <a:t>≤</a:t>
                      </a:r>
                      <a:r>
                        <a:rPr lang="fr-FR" sz="1100" b="1" i="0" u="none" strike="noStrike">
                          <a:solidFill>
                            <a:srgbClr val="FFFFFF"/>
                          </a:solidFill>
                          <a:effectLst/>
                          <a:latin typeface="Comic Sans MS" panose="030F0702030302020204" pitchFamily="66" charset="0"/>
                        </a:rPr>
                        <a:t>3 jrs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Comic Sans MS" panose="030F0702030302020204" pitchFamily="66" charset="0"/>
                        </a:rPr>
                        <a:t>% cas inadéquats suivi 60ème jrs (</a:t>
                      </a:r>
                      <a:r>
                        <a:rPr lang="fr-FR" sz="1100" b="1" i="0" u="none" strike="noStrike">
                          <a:solidFill>
                            <a:srgbClr val="FFFFFF"/>
                          </a:solidFill>
                          <a:effectLst/>
                          <a:latin typeface="Calibri" panose="020F0502020204030204" pitchFamily="34" charset="0"/>
                        </a:rPr>
                        <a:t>≥80%</a:t>
                      </a:r>
                      <a:r>
                        <a:rPr lang="fr-FR" sz="1100" b="1" i="0" u="none" strike="noStrike">
                          <a:solidFill>
                            <a:srgbClr val="FFFFFF"/>
                          </a:solidFill>
                          <a:effectLst/>
                          <a:latin typeface="Comic Sans MS" panose="030F0702030302020204" pitchFamily="66"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Comic Sans MS" panose="030F0702030302020204" pitchFamily="66" charset="0"/>
                        </a:rPr>
                        <a:t>Taux d'entero-virus NP (</a:t>
                      </a:r>
                      <a:r>
                        <a:rPr lang="en-US" sz="1100" b="1" i="0" u="none" strike="noStrike">
                          <a:solidFill>
                            <a:srgbClr val="FFFFFF"/>
                          </a:solidFill>
                          <a:effectLst/>
                          <a:latin typeface="Calibri" panose="020F0502020204030204" pitchFamily="34" charset="0"/>
                        </a:rPr>
                        <a:t>≥</a:t>
                      </a:r>
                      <a:r>
                        <a:rPr lang="en-US" sz="1100" b="1" i="0" u="none" strike="noStrike">
                          <a:solidFill>
                            <a:srgbClr val="FFFFFF"/>
                          </a:solidFill>
                          <a:effectLst/>
                          <a:latin typeface="Comic Sans MS" panose="030F0702030302020204" pitchFamily="66"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1563829056"/>
                  </a:ext>
                </a:extLst>
              </a:tr>
              <a:tr h="243595">
                <a:tc>
                  <a:txBody>
                    <a:bodyPr/>
                    <a:lstStyle/>
                    <a:p>
                      <a:pPr algn="ctr" fontAlgn="ctr"/>
                      <a:r>
                        <a:rPr lang="en-US" sz="1100" b="1" i="0" u="none" strike="noStrike">
                          <a:solidFill>
                            <a:srgbClr val="000000"/>
                          </a:solidFill>
                          <a:effectLst/>
                          <a:latin typeface="Calibri" panose="020F0502020204030204" pitchFamily="34" charset="0"/>
                        </a:rPr>
                        <a:t>120 320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Bubanza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Bubanza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FFFFFF"/>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61287808"/>
                  </a:ext>
                </a:extLst>
              </a:tr>
              <a:tr h="243595">
                <a:tc>
                  <a:txBody>
                    <a:bodyPr/>
                    <a:lstStyle/>
                    <a:p>
                      <a:pPr algn="ctr" fontAlgn="ctr"/>
                      <a:r>
                        <a:rPr lang="en-US" sz="1100" b="1" i="0" u="none" strike="noStrike">
                          <a:solidFill>
                            <a:srgbClr val="000000"/>
                          </a:solidFill>
                          <a:effectLst/>
                          <a:latin typeface="Calibri" panose="020F0502020204030204" pitchFamily="34" charset="0"/>
                        </a:rPr>
                        <a:t>124 855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Bubanza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Mpanda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FFFFFF"/>
                          </a:solidFill>
                          <a:effectLst/>
                          <a:latin typeface="Calibri" panose="020F050202020403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70338440"/>
                  </a:ext>
                </a:extLst>
              </a:tr>
              <a:tr h="243595">
                <a:tc>
                  <a:txBody>
                    <a:bodyPr/>
                    <a:lstStyle/>
                    <a:p>
                      <a:pPr algn="ctr" fontAlgn="ctr"/>
                      <a:r>
                        <a:rPr lang="en-US" sz="1100" b="1" i="0" u="none" strike="noStrike">
                          <a:solidFill>
                            <a:srgbClr val="000000"/>
                          </a:solidFill>
                          <a:effectLst/>
                          <a:latin typeface="Calibri" panose="020F0502020204030204" pitchFamily="34" charset="0"/>
                        </a:rPr>
                        <a:t>137 778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Bujumbura Rural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Isale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dirty="0">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939062216"/>
                  </a:ext>
                </a:extLst>
              </a:tr>
              <a:tr h="243595">
                <a:tc>
                  <a:txBody>
                    <a:bodyPr/>
                    <a:lstStyle/>
                    <a:p>
                      <a:pPr algn="ctr" fontAlgn="ctr"/>
                      <a:r>
                        <a:rPr lang="en-US" sz="1100" b="1" i="0" u="none" strike="noStrike">
                          <a:solidFill>
                            <a:srgbClr val="000000"/>
                          </a:solidFill>
                          <a:effectLst/>
                          <a:latin typeface="Calibri" panose="020F0502020204030204" pitchFamily="34" charset="0"/>
                        </a:rPr>
                        <a:t>124 512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Bujumbura Rural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Kabezi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FFFFFF"/>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25,0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extLst>
                  <a:ext uri="{0D108BD9-81ED-4DB2-BD59-A6C34878D82A}">
                    <a16:rowId xmlns:a16="http://schemas.microsoft.com/office/drawing/2014/main" val="1400333149"/>
                  </a:ext>
                </a:extLst>
              </a:tr>
              <a:tr h="243595">
                <a:tc>
                  <a:txBody>
                    <a:bodyPr/>
                    <a:lstStyle/>
                    <a:p>
                      <a:pPr algn="ctr" fontAlgn="ctr"/>
                      <a:r>
                        <a:rPr lang="en-US" sz="1100" b="1" i="0" u="none" strike="noStrike">
                          <a:solidFill>
                            <a:srgbClr val="000000"/>
                          </a:solidFill>
                          <a:effectLst/>
                          <a:latin typeface="Calibri" panose="020F0502020204030204" pitchFamily="34" charset="0"/>
                        </a:rPr>
                        <a:t>74 853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Bujumbura Rural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Rwibaga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00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FFFFFF"/>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11862024"/>
                  </a:ext>
                </a:extLst>
              </a:tr>
              <a:tr h="243595">
                <a:tc>
                  <a:txBody>
                    <a:bodyPr/>
                    <a:lstStyle/>
                    <a:p>
                      <a:pPr algn="ctr" fontAlgn="ctr"/>
                      <a:r>
                        <a:rPr lang="en-US" sz="1100" b="1" i="0" u="none" strike="noStrike">
                          <a:solidFill>
                            <a:srgbClr val="000000"/>
                          </a:solidFill>
                          <a:effectLst/>
                          <a:latin typeface="Calibri" panose="020F0502020204030204" pitchFamily="34" charset="0"/>
                        </a:rPr>
                        <a:t>180 543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Bujumbura Mairie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Zone Nord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11012473"/>
                  </a:ext>
                </a:extLst>
              </a:tr>
              <a:tr h="243595">
                <a:tc>
                  <a:txBody>
                    <a:bodyPr/>
                    <a:lstStyle/>
                    <a:p>
                      <a:pPr algn="ctr" fontAlgn="ctr"/>
                      <a:r>
                        <a:rPr lang="en-US" sz="1100" b="1" i="0" u="none" strike="noStrike">
                          <a:solidFill>
                            <a:srgbClr val="000000"/>
                          </a:solidFill>
                          <a:effectLst/>
                          <a:latin typeface="Calibri" panose="020F0502020204030204" pitchFamily="34" charset="0"/>
                        </a:rPr>
                        <a:t>89 516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Bujumbura Mairie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Zone Centre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FFFFFF"/>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670754670"/>
                  </a:ext>
                </a:extLst>
              </a:tr>
              <a:tr h="243595">
                <a:tc>
                  <a:txBody>
                    <a:bodyPr/>
                    <a:lstStyle/>
                    <a:p>
                      <a:pPr algn="ctr" fontAlgn="ctr"/>
                      <a:r>
                        <a:rPr lang="en-US" sz="1100" b="1" i="0" u="none" strike="noStrike">
                          <a:solidFill>
                            <a:srgbClr val="000000"/>
                          </a:solidFill>
                          <a:effectLst/>
                          <a:latin typeface="Calibri" panose="020F0502020204030204" pitchFamily="34" charset="0"/>
                        </a:rPr>
                        <a:t>90 546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Bujumbura Mairie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Zone Sud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02038523"/>
                  </a:ext>
                </a:extLst>
              </a:tr>
              <a:tr h="243595">
                <a:tc>
                  <a:txBody>
                    <a:bodyPr/>
                    <a:lstStyle/>
                    <a:p>
                      <a:pPr algn="ctr" fontAlgn="ctr"/>
                      <a:r>
                        <a:rPr lang="en-US" sz="1100" b="1" i="0" u="none" strike="noStrike">
                          <a:solidFill>
                            <a:srgbClr val="000000"/>
                          </a:solidFill>
                          <a:effectLst/>
                          <a:latin typeface="Calibri" panose="020F0502020204030204" pitchFamily="34" charset="0"/>
                        </a:rPr>
                        <a:t>73 882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Bururi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Matana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19958342"/>
                  </a:ext>
                </a:extLst>
              </a:tr>
              <a:tr h="243595">
                <a:tc>
                  <a:txBody>
                    <a:bodyPr/>
                    <a:lstStyle/>
                    <a:p>
                      <a:pPr algn="ctr" fontAlgn="ctr"/>
                      <a:r>
                        <a:rPr lang="en-US" sz="1100" b="1" i="0" u="none" strike="noStrike">
                          <a:solidFill>
                            <a:srgbClr val="000000"/>
                          </a:solidFill>
                          <a:effectLst/>
                          <a:latin typeface="Calibri" panose="020F0502020204030204" pitchFamily="34" charset="0"/>
                        </a:rPr>
                        <a:t>82 178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Bururi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Bururi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22163007"/>
                  </a:ext>
                </a:extLst>
              </a:tr>
              <a:tr h="243595">
                <a:tc>
                  <a:txBody>
                    <a:bodyPr/>
                    <a:lstStyle/>
                    <a:p>
                      <a:pPr algn="ctr" fontAlgn="ctr"/>
                      <a:r>
                        <a:rPr lang="en-US" sz="1100" b="1" i="0" u="none" strike="noStrike">
                          <a:solidFill>
                            <a:srgbClr val="000000"/>
                          </a:solidFill>
                          <a:effectLst/>
                          <a:latin typeface="Calibri" panose="020F0502020204030204" pitchFamily="34" charset="0"/>
                        </a:rPr>
                        <a:t>73 882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Bururi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Rutovu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FFFFFF"/>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17545194"/>
                  </a:ext>
                </a:extLst>
              </a:tr>
              <a:tr h="243595">
                <a:tc>
                  <a:txBody>
                    <a:bodyPr/>
                    <a:lstStyle/>
                    <a:p>
                      <a:pPr algn="ctr" fontAlgn="ctr"/>
                      <a:r>
                        <a:rPr lang="en-US" sz="1100" b="1" i="0" u="none" strike="noStrike">
                          <a:solidFill>
                            <a:srgbClr val="000000"/>
                          </a:solidFill>
                          <a:effectLst/>
                          <a:latin typeface="Calibri" panose="020F0502020204030204" pitchFamily="34" charset="0"/>
                        </a:rPr>
                        <a:t>78 095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Cankuzo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Murore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Calibri" panose="020F0502020204030204" pitchFamily="34" charset="0"/>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FFFFFF"/>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02962056"/>
                  </a:ext>
                </a:extLst>
              </a:tr>
              <a:tr h="243595">
                <a:tc>
                  <a:txBody>
                    <a:bodyPr/>
                    <a:lstStyle/>
                    <a:p>
                      <a:pPr algn="ctr" fontAlgn="ctr"/>
                      <a:r>
                        <a:rPr lang="en-US" sz="1100" b="1" i="0" u="none" strike="noStrike">
                          <a:solidFill>
                            <a:srgbClr val="000000"/>
                          </a:solidFill>
                          <a:effectLst/>
                          <a:latin typeface="Calibri" panose="020F0502020204030204" pitchFamily="34" charset="0"/>
                        </a:rPr>
                        <a:t>87 912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Cankuzo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Cankuzo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564718166"/>
                  </a:ext>
                </a:extLst>
              </a:tr>
              <a:tr h="243595">
                <a:tc>
                  <a:txBody>
                    <a:bodyPr/>
                    <a:lstStyle/>
                    <a:p>
                      <a:pPr algn="ctr" fontAlgn="ctr"/>
                      <a:r>
                        <a:rPr lang="en-US" sz="1100" b="1" i="0" u="none" strike="noStrike">
                          <a:solidFill>
                            <a:srgbClr val="000000"/>
                          </a:solidFill>
                          <a:effectLst/>
                          <a:latin typeface="Calibri" panose="020F0502020204030204" pitchFamily="34" charset="0"/>
                        </a:rPr>
                        <a:t>112 293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Cibitoke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Mabayi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22153685"/>
                  </a:ext>
                </a:extLst>
              </a:tr>
              <a:tr h="243595">
                <a:tc>
                  <a:txBody>
                    <a:bodyPr/>
                    <a:lstStyle/>
                    <a:p>
                      <a:pPr algn="ctr" fontAlgn="ctr"/>
                      <a:r>
                        <a:rPr lang="en-US" sz="1100" b="1" i="0" u="none" strike="noStrike">
                          <a:solidFill>
                            <a:srgbClr val="000000"/>
                          </a:solidFill>
                          <a:effectLst/>
                          <a:latin typeface="Calibri" panose="020F0502020204030204" pitchFamily="34" charset="0"/>
                        </a:rPr>
                        <a:t>114 590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Cibitoke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Bukinanyana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109267934"/>
                  </a:ext>
                </a:extLst>
              </a:tr>
              <a:tr h="250179">
                <a:tc>
                  <a:txBody>
                    <a:bodyPr/>
                    <a:lstStyle/>
                    <a:p>
                      <a:pPr algn="ctr" fontAlgn="ctr"/>
                      <a:r>
                        <a:rPr lang="en-US" sz="1100" b="1" i="0" u="none" strike="noStrike">
                          <a:solidFill>
                            <a:srgbClr val="000000"/>
                          </a:solidFill>
                          <a:effectLst/>
                          <a:latin typeface="Calibri" panose="020F0502020204030204" pitchFamily="34" charset="0"/>
                        </a:rPr>
                        <a:t>107 081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Cibitoke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Cibitoke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omic Sans MS" panose="030F0702030302020204" pitchFamily="66"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dirty="0">
                          <a:solidFill>
                            <a:srgbClr val="FFFFFF"/>
                          </a:solidFill>
                          <a:effectLst/>
                          <a:latin typeface="Calibri" panose="020F0502020204030204" pitchFamily="34" charset="0"/>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74168192"/>
                  </a:ext>
                </a:extLst>
              </a:tr>
            </a:tbl>
          </a:graphicData>
        </a:graphic>
      </p:graphicFrame>
    </p:spTree>
    <p:extLst>
      <p:ext uri="{BB962C8B-B14F-4D97-AF65-F5344CB8AC3E}">
        <p14:creationId xmlns:p14="http://schemas.microsoft.com/office/powerpoint/2010/main" val="26058769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ce réservé du numéro de diapositive 1"/>
          <p:cNvSpPr>
            <a:spLocks noGrp="1"/>
          </p:cNvSpPr>
          <p:nvPr>
            <p:ph type="sldNum" sz="quarter" idx="12"/>
          </p:nvPr>
        </p:nvSpPr>
        <p:spPr bwMode="auto">
          <a:xfrm>
            <a:off x="8077200" y="651986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EC0D7C-81D2-4777-BC3A-52ADB701A3AA}" type="slidenum">
              <a:rPr lang="fr-FR" altLang="fr-FR" sz="1200" b="1">
                <a:latin typeface="Arial" panose="020B0604020202020204" pitchFamily="34" charset="0"/>
              </a:rPr>
              <a:pPr>
                <a:spcBef>
                  <a:spcPct val="0"/>
                </a:spcBef>
                <a:buFontTx/>
                <a:buNone/>
              </a:pPr>
              <a:t>13</a:t>
            </a:fld>
            <a:endParaRPr lang="fr-FR" altLang="fr-FR" sz="1200" b="1">
              <a:latin typeface="Arial" panose="020B0604020202020204" pitchFamily="34" charset="0"/>
            </a:endParaRPr>
          </a:p>
        </p:txBody>
      </p:sp>
      <p:sp>
        <p:nvSpPr>
          <p:cNvPr id="5" name="object 2">
            <a:extLst>
              <a:ext uri="{FF2B5EF4-FFF2-40B4-BE49-F238E27FC236}">
                <a16:creationId xmlns:a16="http://schemas.microsoft.com/office/drawing/2014/main" id="{9CE564EB-AD37-4D29-9C2E-4C48F2DDABBA}"/>
              </a:ext>
            </a:extLst>
          </p:cNvPr>
          <p:cNvSpPr txBox="1"/>
          <p:nvPr/>
        </p:nvSpPr>
        <p:spPr>
          <a:xfrm>
            <a:off x="0" y="-94891"/>
            <a:ext cx="12192000" cy="896187"/>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defPPr>
              <a:defRPr lang="fr-FR"/>
            </a:defPPr>
            <a:lvl1pPr algn="ctr">
              <a:spcBef>
                <a:spcPct val="0"/>
              </a:spcBef>
              <a:defRPr sz="2400" b="1">
                <a:solidFill>
                  <a:schemeClr val="bg1"/>
                </a:solidFill>
                <a:latin typeface="Arial Rounded MT Bold" panose="020F0704030504030204" pitchFamily="34" charset="0"/>
                <a:ea typeface="+mj-ea"/>
                <a:cs typeface="+mj-cs"/>
              </a:defRPr>
            </a:lvl1pPr>
          </a:lstStyle>
          <a:p>
            <a:pPr defTabSz="685800">
              <a:defRPr/>
            </a:pPr>
            <a:r>
              <a:rPr lang="fr-FR" sz="1800" dirty="0">
                <a:latin typeface="Comic Sans MS" pitchFamily="66" charset="0"/>
              </a:rPr>
              <a:t>Indicateurs de performance de la surveillance des PFA par </a:t>
            </a:r>
            <a:br>
              <a:rPr lang="fr-FR" sz="1800" dirty="0">
                <a:latin typeface="Comic Sans MS" pitchFamily="66" charset="0"/>
              </a:rPr>
            </a:br>
            <a:r>
              <a:rPr lang="fr-FR" sz="1800" dirty="0">
                <a:latin typeface="Comic Sans MS" pitchFamily="66" charset="0"/>
              </a:rPr>
              <a:t>district sanitaire: Sem 01-15 de 2023 </a:t>
            </a:r>
            <a:endParaRPr lang="fr-FR" sz="1800" dirty="0">
              <a:solidFill>
                <a:prstClr val="white"/>
              </a:solidFill>
            </a:endParaRPr>
          </a:p>
        </p:txBody>
      </p:sp>
      <p:pic>
        <p:nvPicPr>
          <p:cNvPr id="6" name="Image 5"/>
          <p:cNvPicPr>
            <a:picLocks noChangeAspect="1"/>
          </p:cNvPicPr>
          <p:nvPr/>
        </p:nvPicPr>
        <p:blipFill>
          <a:blip r:embed="rId3"/>
          <a:stretch>
            <a:fillRect/>
          </a:stretch>
        </p:blipFill>
        <p:spPr>
          <a:xfrm>
            <a:off x="5591945" y="6147641"/>
            <a:ext cx="1438781" cy="554784"/>
          </a:xfrm>
          <a:prstGeom prst="rect">
            <a:avLst/>
          </a:prstGeom>
        </p:spPr>
      </p:pic>
      <p:pic>
        <p:nvPicPr>
          <p:cNvPr id="8" name="Image 7"/>
          <p:cNvPicPr>
            <a:picLocks noChangeAspect="1"/>
          </p:cNvPicPr>
          <p:nvPr/>
        </p:nvPicPr>
        <p:blipFill>
          <a:blip r:embed="rId4"/>
          <a:stretch>
            <a:fillRect/>
          </a:stretch>
        </p:blipFill>
        <p:spPr>
          <a:xfrm>
            <a:off x="3219357" y="6092773"/>
            <a:ext cx="1304657" cy="609653"/>
          </a:xfrm>
          <a:prstGeom prst="rect">
            <a:avLst/>
          </a:prstGeom>
        </p:spPr>
      </p:pic>
      <p:graphicFrame>
        <p:nvGraphicFramePr>
          <p:cNvPr id="3" name="Tableau 2">
            <a:extLst>
              <a:ext uri="{FF2B5EF4-FFF2-40B4-BE49-F238E27FC236}">
                <a16:creationId xmlns:a16="http://schemas.microsoft.com/office/drawing/2014/main" id="{67A99F37-BCF3-3F5B-4C45-9D4BBB8FAB9A}"/>
              </a:ext>
            </a:extLst>
          </p:cNvPr>
          <p:cNvGraphicFramePr>
            <a:graphicFrameLocks noGrp="1"/>
          </p:cNvGraphicFramePr>
          <p:nvPr>
            <p:extLst>
              <p:ext uri="{D42A27DB-BD31-4B8C-83A1-F6EECF244321}">
                <p14:modId xmlns:p14="http://schemas.microsoft.com/office/powerpoint/2010/main" val="441797717"/>
              </p:ext>
            </p:extLst>
          </p:nvPr>
        </p:nvGraphicFramePr>
        <p:xfrm>
          <a:off x="0" y="862642"/>
          <a:ext cx="12171869" cy="4986062"/>
        </p:xfrm>
        <a:graphic>
          <a:graphicData uri="http://schemas.openxmlformats.org/drawingml/2006/table">
            <a:tbl>
              <a:tblPr/>
              <a:tblGrid>
                <a:gridCol w="1012546">
                  <a:extLst>
                    <a:ext uri="{9D8B030D-6E8A-4147-A177-3AD203B41FA5}">
                      <a16:colId xmlns:a16="http://schemas.microsoft.com/office/drawing/2014/main" val="520170262"/>
                    </a:ext>
                  </a:extLst>
                </a:gridCol>
                <a:gridCol w="1236371">
                  <a:extLst>
                    <a:ext uri="{9D8B030D-6E8A-4147-A177-3AD203B41FA5}">
                      <a16:colId xmlns:a16="http://schemas.microsoft.com/office/drawing/2014/main" val="1266720127"/>
                    </a:ext>
                  </a:extLst>
                </a:gridCol>
                <a:gridCol w="852670">
                  <a:extLst>
                    <a:ext uri="{9D8B030D-6E8A-4147-A177-3AD203B41FA5}">
                      <a16:colId xmlns:a16="http://schemas.microsoft.com/office/drawing/2014/main" val="2664683972"/>
                    </a:ext>
                  </a:extLst>
                </a:gridCol>
                <a:gridCol w="660819">
                  <a:extLst>
                    <a:ext uri="{9D8B030D-6E8A-4147-A177-3AD203B41FA5}">
                      <a16:colId xmlns:a16="http://schemas.microsoft.com/office/drawing/2014/main" val="1278938379"/>
                    </a:ext>
                  </a:extLst>
                </a:gridCol>
                <a:gridCol w="596870">
                  <a:extLst>
                    <a:ext uri="{9D8B030D-6E8A-4147-A177-3AD203B41FA5}">
                      <a16:colId xmlns:a16="http://schemas.microsoft.com/office/drawing/2014/main" val="219738728"/>
                    </a:ext>
                  </a:extLst>
                </a:gridCol>
                <a:gridCol w="596870">
                  <a:extLst>
                    <a:ext uri="{9D8B030D-6E8A-4147-A177-3AD203B41FA5}">
                      <a16:colId xmlns:a16="http://schemas.microsoft.com/office/drawing/2014/main" val="1659146539"/>
                    </a:ext>
                  </a:extLst>
                </a:gridCol>
                <a:gridCol w="1087156">
                  <a:extLst>
                    <a:ext uri="{9D8B030D-6E8A-4147-A177-3AD203B41FA5}">
                      <a16:colId xmlns:a16="http://schemas.microsoft.com/office/drawing/2014/main" val="1839507067"/>
                    </a:ext>
                  </a:extLst>
                </a:gridCol>
                <a:gridCol w="927279">
                  <a:extLst>
                    <a:ext uri="{9D8B030D-6E8A-4147-A177-3AD203B41FA5}">
                      <a16:colId xmlns:a16="http://schemas.microsoft.com/office/drawing/2014/main" val="3309586089"/>
                    </a:ext>
                  </a:extLst>
                </a:gridCol>
                <a:gridCol w="927279">
                  <a:extLst>
                    <a:ext uri="{9D8B030D-6E8A-4147-A177-3AD203B41FA5}">
                      <a16:colId xmlns:a16="http://schemas.microsoft.com/office/drawing/2014/main" val="2179903747"/>
                    </a:ext>
                  </a:extLst>
                </a:gridCol>
                <a:gridCol w="927279">
                  <a:extLst>
                    <a:ext uri="{9D8B030D-6E8A-4147-A177-3AD203B41FA5}">
                      <a16:colId xmlns:a16="http://schemas.microsoft.com/office/drawing/2014/main" val="3256679530"/>
                    </a:ext>
                  </a:extLst>
                </a:gridCol>
                <a:gridCol w="1065839">
                  <a:extLst>
                    <a:ext uri="{9D8B030D-6E8A-4147-A177-3AD203B41FA5}">
                      <a16:colId xmlns:a16="http://schemas.microsoft.com/office/drawing/2014/main" val="434760121"/>
                    </a:ext>
                  </a:extLst>
                </a:gridCol>
                <a:gridCol w="746086">
                  <a:extLst>
                    <a:ext uri="{9D8B030D-6E8A-4147-A177-3AD203B41FA5}">
                      <a16:colId xmlns:a16="http://schemas.microsoft.com/office/drawing/2014/main" val="3183027473"/>
                    </a:ext>
                  </a:extLst>
                </a:gridCol>
                <a:gridCol w="724769">
                  <a:extLst>
                    <a:ext uri="{9D8B030D-6E8A-4147-A177-3AD203B41FA5}">
                      <a16:colId xmlns:a16="http://schemas.microsoft.com/office/drawing/2014/main" val="1244661261"/>
                    </a:ext>
                  </a:extLst>
                </a:gridCol>
                <a:gridCol w="810036">
                  <a:extLst>
                    <a:ext uri="{9D8B030D-6E8A-4147-A177-3AD203B41FA5}">
                      <a16:colId xmlns:a16="http://schemas.microsoft.com/office/drawing/2014/main" val="1948244990"/>
                    </a:ext>
                  </a:extLst>
                </a:gridCol>
              </a:tblGrid>
              <a:tr h="1079074">
                <a:tc>
                  <a:txBody>
                    <a:bodyPr/>
                    <a:lstStyle/>
                    <a:p>
                      <a:pPr algn="l" fontAlgn="ctr"/>
                      <a:r>
                        <a:rPr lang="en-US" sz="1100" b="1" i="0" u="none" strike="noStrike">
                          <a:solidFill>
                            <a:srgbClr val="FFFFFF"/>
                          </a:solidFill>
                          <a:effectLst/>
                          <a:latin typeface="+mn-lt"/>
                        </a:rPr>
                        <a:t>Pop&lt;15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mn-lt"/>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mn-lt"/>
                        </a:rPr>
                        <a:t>District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mn-lt"/>
                        </a:rPr>
                        <a:t>Cas PFA attendus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mn-lt"/>
                        </a:rPr>
                        <a:t>CAS PFA (&lt;15 ans) detectes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mn-lt"/>
                        </a:rPr>
                        <a:t>Délais de notification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mn-lt"/>
                        </a:rPr>
                        <a:t>Taux de PFA NP poannualisée pop &lt;15 ans (≥3/100000)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mn-lt"/>
                        </a:rPr>
                        <a:t>% selles adequates ≥ 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mn-lt"/>
                        </a:rPr>
                        <a:t>% de selles investigués dans les 48H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mn-lt"/>
                        </a:rPr>
                        <a:t>% cas PFA notifiés dans 7 jrs du début de la paralysie (≥80%)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mn-lt"/>
                        </a:rPr>
                        <a:t>% cas de PFA avec échant prélevés ≥24hrs ET ≤11 jrs du début de la paralysie (≥80%)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mn-lt"/>
                        </a:rPr>
                        <a:t>% d'échantillons reçus au laboratoire ≤3 jrs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mn-lt"/>
                        </a:rPr>
                        <a:t>% cas inadéquats suivi 60ème jrs (≥80%)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mn-lt"/>
                        </a:rPr>
                        <a:t>Taux d'entero-virus NP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2759203139"/>
                  </a:ext>
                </a:extLst>
              </a:tr>
              <a:tr h="229458">
                <a:tc>
                  <a:txBody>
                    <a:bodyPr/>
                    <a:lstStyle/>
                    <a:p>
                      <a:pPr algn="ctr" fontAlgn="ctr"/>
                      <a:r>
                        <a:rPr lang="en-US" sz="1100" b="1" i="0" u="none" strike="noStrike">
                          <a:solidFill>
                            <a:srgbClr val="000000"/>
                          </a:solidFill>
                          <a:effectLst/>
                          <a:latin typeface="+mn-lt"/>
                        </a:rPr>
                        <a:t>96 226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Gitega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Ryansoro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16580506"/>
                  </a:ext>
                </a:extLst>
              </a:tr>
              <a:tr h="229458">
                <a:tc>
                  <a:txBody>
                    <a:bodyPr/>
                    <a:lstStyle/>
                    <a:p>
                      <a:pPr algn="ctr" fontAlgn="ctr"/>
                      <a:r>
                        <a:rPr lang="en-US" sz="1100" b="1" i="0" u="none" strike="noStrike">
                          <a:solidFill>
                            <a:srgbClr val="000000"/>
                          </a:solidFill>
                          <a:effectLst/>
                          <a:latin typeface="+mn-lt"/>
                        </a:rPr>
                        <a:t>165 389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Gitega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Gitega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72830132"/>
                  </a:ext>
                </a:extLst>
              </a:tr>
              <a:tr h="229458">
                <a:tc>
                  <a:txBody>
                    <a:bodyPr/>
                    <a:lstStyle/>
                    <a:p>
                      <a:pPr algn="ctr" fontAlgn="ctr"/>
                      <a:r>
                        <a:rPr lang="en-US" sz="1100" b="1" i="0" u="none" strike="noStrike">
                          <a:solidFill>
                            <a:srgbClr val="000000"/>
                          </a:solidFill>
                          <a:effectLst/>
                          <a:latin typeface="+mn-lt"/>
                        </a:rPr>
                        <a:t>138 387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Gitega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Kibuye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2782681"/>
                  </a:ext>
                </a:extLst>
              </a:tr>
              <a:tr h="229458">
                <a:tc>
                  <a:txBody>
                    <a:bodyPr/>
                    <a:lstStyle/>
                    <a:p>
                      <a:pPr algn="ctr" fontAlgn="ctr"/>
                      <a:r>
                        <a:rPr lang="en-US" sz="1100" b="1" i="0" u="none" strike="noStrike">
                          <a:solidFill>
                            <a:srgbClr val="000000"/>
                          </a:solidFill>
                          <a:effectLst/>
                          <a:latin typeface="+mn-lt"/>
                        </a:rPr>
                        <a:t>126 018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Gitega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Mutaho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44307105"/>
                  </a:ext>
                </a:extLst>
              </a:tr>
              <a:tr h="229458">
                <a:tc>
                  <a:txBody>
                    <a:bodyPr/>
                    <a:lstStyle/>
                    <a:p>
                      <a:pPr algn="ctr" fontAlgn="ctr"/>
                      <a:r>
                        <a:rPr lang="en-US" sz="1100" b="1" i="0" u="none" strike="noStrike">
                          <a:solidFill>
                            <a:srgbClr val="000000"/>
                          </a:solidFill>
                          <a:effectLst/>
                          <a:latin typeface="+mn-lt"/>
                        </a:rPr>
                        <a:t>167 935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Karusi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Buhiga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548186893"/>
                  </a:ext>
                </a:extLst>
              </a:tr>
              <a:tr h="229458">
                <a:tc>
                  <a:txBody>
                    <a:bodyPr/>
                    <a:lstStyle/>
                    <a:p>
                      <a:pPr algn="ctr" fontAlgn="ctr"/>
                      <a:r>
                        <a:rPr lang="en-US" sz="1100" b="1" i="0" u="none" strike="noStrike">
                          <a:solidFill>
                            <a:srgbClr val="000000"/>
                          </a:solidFill>
                          <a:effectLst/>
                          <a:latin typeface="+mn-lt"/>
                        </a:rPr>
                        <a:t>148 627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Karusi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Nyabikere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83219122"/>
                  </a:ext>
                </a:extLst>
              </a:tr>
              <a:tr h="229458">
                <a:tc>
                  <a:txBody>
                    <a:bodyPr/>
                    <a:lstStyle/>
                    <a:p>
                      <a:pPr algn="ctr" fontAlgn="ctr"/>
                      <a:r>
                        <a:rPr lang="en-US" sz="1100" b="1" i="0" u="none" strike="noStrike">
                          <a:solidFill>
                            <a:srgbClr val="000000"/>
                          </a:solidFill>
                          <a:effectLst/>
                          <a:latin typeface="+mn-lt"/>
                        </a:rPr>
                        <a:t>157 716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Kayanza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Kayanza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000000"/>
                          </a:solidFill>
                          <a:effectLst/>
                          <a:latin typeface="+mn-lt"/>
                        </a:rPr>
                        <a:t>50,0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mn-lt"/>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807597161"/>
                  </a:ext>
                </a:extLst>
              </a:tr>
              <a:tr h="229458">
                <a:tc>
                  <a:txBody>
                    <a:bodyPr/>
                    <a:lstStyle/>
                    <a:p>
                      <a:pPr algn="ctr" fontAlgn="ctr"/>
                      <a:r>
                        <a:rPr lang="en-US" sz="1100" b="1" i="0" u="none" strike="noStrike">
                          <a:solidFill>
                            <a:srgbClr val="000000"/>
                          </a:solidFill>
                          <a:effectLst/>
                          <a:latin typeface="+mn-lt"/>
                        </a:rPr>
                        <a:t>122 018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Kayanza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Gahombo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85437344"/>
                  </a:ext>
                </a:extLst>
              </a:tr>
              <a:tr h="229458">
                <a:tc>
                  <a:txBody>
                    <a:bodyPr/>
                    <a:lstStyle/>
                    <a:p>
                      <a:pPr algn="ctr" fontAlgn="ctr"/>
                      <a:r>
                        <a:rPr lang="en-US" sz="1100" b="1" i="0" u="none" strike="noStrike">
                          <a:solidFill>
                            <a:srgbClr val="000000"/>
                          </a:solidFill>
                          <a:effectLst/>
                          <a:latin typeface="+mn-lt"/>
                        </a:rPr>
                        <a:t>144 879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Kayanza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Musema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76500962"/>
                  </a:ext>
                </a:extLst>
              </a:tr>
              <a:tr h="229458">
                <a:tc>
                  <a:txBody>
                    <a:bodyPr/>
                    <a:lstStyle/>
                    <a:p>
                      <a:pPr algn="ctr" fontAlgn="ctr"/>
                      <a:r>
                        <a:rPr lang="en-US" sz="1100" b="1" i="0" u="none" strike="noStrike">
                          <a:solidFill>
                            <a:srgbClr val="000000"/>
                          </a:solidFill>
                          <a:effectLst/>
                          <a:latin typeface="+mn-lt"/>
                        </a:rPr>
                        <a:t>127 890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Kirundo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Vumbi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23089536"/>
                  </a:ext>
                </a:extLst>
              </a:tr>
              <a:tr h="229458">
                <a:tc>
                  <a:txBody>
                    <a:bodyPr/>
                    <a:lstStyle/>
                    <a:p>
                      <a:pPr algn="ctr" fontAlgn="ctr"/>
                      <a:r>
                        <a:rPr lang="en-US" sz="1100" b="1" i="0" u="none" strike="noStrike">
                          <a:solidFill>
                            <a:srgbClr val="000000"/>
                          </a:solidFill>
                          <a:effectLst/>
                          <a:latin typeface="+mn-lt"/>
                        </a:rPr>
                        <a:t>105 479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Kirundo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Busoni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08324944"/>
                  </a:ext>
                </a:extLst>
              </a:tr>
              <a:tr h="229458">
                <a:tc>
                  <a:txBody>
                    <a:bodyPr/>
                    <a:lstStyle/>
                    <a:p>
                      <a:pPr algn="ctr" fontAlgn="ctr"/>
                      <a:r>
                        <a:rPr lang="en-US" sz="1100" b="1" i="0" u="none" strike="noStrike">
                          <a:solidFill>
                            <a:srgbClr val="000000"/>
                          </a:solidFill>
                          <a:effectLst/>
                          <a:latin typeface="+mn-lt"/>
                        </a:rPr>
                        <a:t>132 276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Kirundo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Kirundo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98823587"/>
                  </a:ext>
                </a:extLst>
              </a:tr>
              <a:tr h="229458">
                <a:tc>
                  <a:txBody>
                    <a:bodyPr/>
                    <a:lstStyle/>
                    <a:p>
                      <a:pPr algn="ctr" fontAlgn="ctr"/>
                      <a:r>
                        <a:rPr lang="en-US" sz="1100" b="1" i="0" u="none" strike="noStrike">
                          <a:solidFill>
                            <a:srgbClr val="000000"/>
                          </a:solidFill>
                          <a:effectLst/>
                          <a:latin typeface="+mn-lt"/>
                        </a:rPr>
                        <a:t>90 043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Kirundo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Mukenke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78452934"/>
                  </a:ext>
                </a:extLst>
              </a:tr>
              <a:tr h="229458">
                <a:tc>
                  <a:txBody>
                    <a:bodyPr/>
                    <a:lstStyle/>
                    <a:p>
                      <a:pPr algn="ctr" fontAlgn="ctr"/>
                      <a:r>
                        <a:rPr lang="en-US" sz="1100" b="1" i="0" u="none" strike="noStrike">
                          <a:solidFill>
                            <a:srgbClr val="000000"/>
                          </a:solidFill>
                          <a:effectLst/>
                          <a:latin typeface="+mn-lt"/>
                        </a:rPr>
                        <a:t>147 828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Makamba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Nyanza Lac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239682"/>
                  </a:ext>
                </a:extLst>
              </a:tr>
              <a:tr h="229458">
                <a:tc>
                  <a:txBody>
                    <a:bodyPr/>
                    <a:lstStyle/>
                    <a:p>
                      <a:pPr algn="ctr" fontAlgn="ctr"/>
                      <a:r>
                        <a:rPr lang="en-US" sz="1100" b="1" i="0" u="none" strike="noStrike">
                          <a:solidFill>
                            <a:srgbClr val="000000"/>
                          </a:solidFill>
                          <a:effectLst/>
                          <a:latin typeface="+mn-lt"/>
                        </a:rPr>
                        <a:t>164 712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Makamba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Makamba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94931961"/>
                  </a:ext>
                </a:extLst>
              </a:tr>
              <a:tr h="229458">
                <a:tc>
                  <a:txBody>
                    <a:bodyPr/>
                    <a:lstStyle/>
                    <a:p>
                      <a:pPr algn="ctr" fontAlgn="ctr"/>
                      <a:r>
                        <a:rPr lang="en-US" sz="1100" b="1" i="0" u="none" strike="noStrike">
                          <a:solidFill>
                            <a:srgbClr val="000000"/>
                          </a:solidFill>
                          <a:effectLst/>
                          <a:latin typeface="+mn-lt"/>
                        </a:rPr>
                        <a:t>106 874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Muramvya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Muramvya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32520766"/>
                  </a:ext>
                </a:extLst>
              </a:tr>
              <a:tr h="235660">
                <a:tc>
                  <a:txBody>
                    <a:bodyPr/>
                    <a:lstStyle/>
                    <a:p>
                      <a:pPr algn="ctr" fontAlgn="ctr"/>
                      <a:r>
                        <a:rPr lang="en-US" sz="1100" b="1" i="0" u="none" strike="noStrike">
                          <a:solidFill>
                            <a:srgbClr val="000000"/>
                          </a:solidFill>
                          <a:effectLst/>
                          <a:latin typeface="+mn-lt"/>
                        </a:rPr>
                        <a:t>105 347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Muramvya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Kiganda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dirty="0">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96169028"/>
                  </a:ext>
                </a:extLst>
              </a:tr>
            </a:tbl>
          </a:graphicData>
        </a:graphic>
      </p:graphicFrame>
    </p:spTree>
    <p:extLst>
      <p:ext uri="{BB962C8B-B14F-4D97-AF65-F5344CB8AC3E}">
        <p14:creationId xmlns:p14="http://schemas.microsoft.com/office/powerpoint/2010/main" val="20253808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ce réservé du numéro de diapositive 1"/>
          <p:cNvSpPr>
            <a:spLocks noGrp="1"/>
          </p:cNvSpPr>
          <p:nvPr>
            <p:ph type="sldNum" sz="quarter" idx="12"/>
          </p:nvPr>
        </p:nvSpPr>
        <p:spPr bwMode="auto">
          <a:xfrm>
            <a:off x="8077200" y="651986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EC0D7C-81D2-4777-BC3A-52ADB701A3AA}" type="slidenum">
              <a:rPr lang="fr-FR" altLang="fr-FR" sz="1200" b="1">
                <a:latin typeface="Arial" panose="020B0604020202020204" pitchFamily="34" charset="0"/>
              </a:rPr>
              <a:pPr>
                <a:spcBef>
                  <a:spcPct val="0"/>
                </a:spcBef>
                <a:buFontTx/>
                <a:buNone/>
              </a:pPr>
              <a:t>14</a:t>
            </a:fld>
            <a:endParaRPr lang="fr-FR" altLang="fr-FR" sz="1200" b="1">
              <a:latin typeface="Arial" panose="020B0604020202020204" pitchFamily="34" charset="0"/>
            </a:endParaRPr>
          </a:p>
        </p:txBody>
      </p:sp>
      <p:sp>
        <p:nvSpPr>
          <p:cNvPr id="5" name="object 2">
            <a:extLst>
              <a:ext uri="{FF2B5EF4-FFF2-40B4-BE49-F238E27FC236}">
                <a16:creationId xmlns:a16="http://schemas.microsoft.com/office/drawing/2014/main" id="{9CE564EB-AD37-4D29-9C2E-4C48F2DDABBA}"/>
              </a:ext>
            </a:extLst>
          </p:cNvPr>
          <p:cNvSpPr txBox="1"/>
          <p:nvPr/>
        </p:nvSpPr>
        <p:spPr>
          <a:xfrm>
            <a:off x="0" y="43639"/>
            <a:ext cx="12192000" cy="623770"/>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defPPr>
              <a:defRPr lang="fr-FR"/>
            </a:defPPr>
            <a:lvl1pPr algn="ctr">
              <a:spcBef>
                <a:spcPct val="0"/>
              </a:spcBef>
              <a:defRPr sz="2400" b="1">
                <a:solidFill>
                  <a:schemeClr val="bg1"/>
                </a:solidFill>
                <a:latin typeface="Arial Rounded MT Bold" panose="020F0704030504030204" pitchFamily="34" charset="0"/>
                <a:ea typeface="+mj-ea"/>
                <a:cs typeface="+mj-cs"/>
              </a:defRPr>
            </a:lvl1pPr>
          </a:lstStyle>
          <a:p>
            <a:pPr defTabSz="685800">
              <a:defRPr/>
            </a:pPr>
            <a:r>
              <a:rPr lang="fr-FR" sz="1800" dirty="0">
                <a:latin typeface="Comic Sans MS" pitchFamily="66" charset="0"/>
              </a:rPr>
              <a:t>Indicateurs de performance de la surveillance des PFA par </a:t>
            </a:r>
            <a:br>
              <a:rPr lang="fr-FR" sz="1800" dirty="0">
                <a:latin typeface="Comic Sans MS" pitchFamily="66" charset="0"/>
              </a:rPr>
            </a:br>
            <a:r>
              <a:rPr lang="fr-FR" sz="1800" dirty="0">
                <a:latin typeface="Comic Sans MS" pitchFamily="66" charset="0"/>
              </a:rPr>
              <a:t>district sanitaire: Sem 01-15 de 2023 </a:t>
            </a:r>
            <a:endParaRPr lang="fr-FR" sz="1800" dirty="0">
              <a:solidFill>
                <a:prstClr val="white"/>
              </a:solidFill>
            </a:endParaRPr>
          </a:p>
        </p:txBody>
      </p:sp>
      <p:pic>
        <p:nvPicPr>
          <p:cNvPr id="4" name="Image 3"/>
          <p:cNvPicPr>
            <a:picLocks noChangeAspect="1"/>
          </p:cNvPicPr>
          <p:nvPr/>
        </p:nvPicPr>
        <p:blipFill>
          <a:blip r:embed="rId3"/>
          <a:stretch>
            <a:fillRect/>
          </a:stretch>
        </p:blipFill>
        <p:spPr>
          <a:xfrm>
            <a:off x="6312025" y="6021288"/>
            <a:ext cx="1438781" cy="554784"/>
          </a:xfrm>
          <a:prstGeom prst="rect">
            <a:avLst/>
          </a:prstGeom>
        </p:spPr>
      </p:pic>
      <p:pic>
        <p:nvPicPr>
          <p:cNvPr id="8" name="Image 7"/>
          <p:cNvPicPr>
            <a:picLocks noChangeAspect="1"/>
          </p:cNvPicPr>
          <p:nvPr/>
        </p:nvPicPr>
        <p:blipFill>
          <a:blip r:embed="rId4"/>
          <a:stretch>
            <a:fillRect/>
          </a:stretch>
        </p:blipFill>
        <p:spPr>
          <a:xfrm>
            <a:off x="3647729" y="5966420"/>
            <a:ext cx="1304657" cy="609653"/>
          </a:xfrm>
          <a:prstGeom prst="rect">
            <a:avLst/>
          </a:prstGeom>
        </p:spPr>
      </p:pic>
      <p:graphicFrame>
        <p:nvGraphicFramePr>
          <p:cNvPr id="2" name="Tableau 1">
            <a:extLst>
              <a:ext uri="{FF2B5EF4-FFF2-40B4-BE49-F238E27FC236}">
                <a16:creationId xmlns:a16="http://schemas.microsoft.com/office/drawing/2014/main" id="{C263075A-A9DA-1810-A03D-77F251C5E8B3}"/>
              </a:ext>
            </a:extLst>
          </p:cNvPr>
          <p:cNvGraphicFramePr>
            <a:graphicFrameLocks noGrp="1"/>
          </p:cNvGraphicFramePr>
          <p:nvPr>
            <p:extLst>
              <p:ext uri="{D42A27DB-BD31-4B8C-83A1-F6EECF244321}">
                <p14:modId xmlns:p14="http://schemas.microsoft.com/office/powerpoint/2010/main" val="620186690"/>
              </p:ext>
            </p:extLst>
          </p:nvPr>
        </p:nvGraphicFramePr>
        <p:xfrm>
          <a:off x="-1" y="667410"/>
          <a:ext cx="12120114" cy="5120923"/>
        </p:xfrm>
        <a:graphic>
          <a:graphicData uri="http://schemas.openxmlformats.org/drawingml/2006/table">
            <a:tbl>
              <a:tblPr/>
              <a:tblGrid>
                <a:gridCol w="1008241">
                  <a:extLst>
                    <a:ext uri="{9D8B030D-6E8A-4147-A177-3AD203B41FA5}">
                      <a16:colId xmlns:a16="http://schemas.microsoft.com/office/drawing/2014/main" val="1748724250"/>
                    </a:ext>
                  </a:extLst>
                </a:gridCol>
                <a:gridCol w="1231114">
                  <a:extLst>
                    <a:ext uri="{9D8B030D-6E8A-4147-A177-3AD203B41FA5}">
                      <a16:colId xmlns:a16="http://schemas.microsoft.com/office/drawing/2014/main" val="1686045944"/>
                    </a:ext>
                  </a:extLst>
                </a:gridCol>
                <a:gridCol w="849044">
                  <a:extLst>
                    <a:ext uri="{9D8B030D-6E8A-4147-A177-3AD203B41FA5}">
                      <a16:colId xmlns:a16="http://schemas.microsoft.com/office/drawing/2014/main" val="2154587750"/>
                    </a:ext>
                  </a:extLst>
                </a:gridCol>
                <a:gridCol w="658009">
                  <a:extLst>
                    <a:ext uri="{9D8B030D-6E8A-4147-A177-3AD203B41FA5}">
                      <a16:colId xmlns:a16="http://schemas.microsoft.com/office/drawing/2014/main" val="3037747804"/>
                    </a:ext>
                  </a:extLst>
                </a:gridCol>
                <a:gridCol w="594332">
                  <a:extLst>
                    <a:ext uri="{9D8B030D-6E8A-4147-A177-3AD203B41FA5}">
                      <a16:colId xmlns:a16="http://schemas.microsoft.com/office/drawing/2014/main" val="4145326264"/>
                    </a:ext>
                  </a:extLst>
                </a:gridCol>
                <a:gridCol w="594332">
                  <a:extLst>
                    <a:ext uri="{9D8B030D-6E8A-4147-A177-3AD203B41FA5}">
                      <a16:colId xmlns:a16="http://schemas.microsoft.com/office/drawing/2014/main" val="3694493393"/>
                    </a:ext>
                  </a:extLst>
                </a:gridCol>
                <a:gridCol w="1082533">
                  <a:extLst>
                    <a:ext uri="{9D8B030D-6E8A-4147-A177-3AD203B41FA5}">
                      <a16:colId xmlns:a16="http://schemas.microsoft.com/office/drawing/2014/main" val="3632397204"/>
                    </a:ext>
                  </a:extLst>
                </a:gridCol>
                <a:gridCol w="923336">
                  <a:extLst>
                    <a:ext uri="{9D8B030D-6E8A-4147-A177-3AD203B41FA5}">
                      <a16:colId xmlns:a16="http://schemas.microsoft.com/office/drawing/2014/main" val="2014619627"/>
                    </a:ext>
                  </a:extLst>
                </a:gridCol>
                <a:gridCol w="923336">
                  <a:extLst>
                    <a:ext uri="{9D8B030D-6E8A-4147-A177-3AD203B41FA5}">
                      <a16:colId xmlns:a16="http://schemas.microsoft.com/office/drawing/2014/main" val="1686369288"/>
                    </a:ext>
                  </a:extLst>
                </a:gridCol>
                <a:gridCol w="923336">
                  <a:extLst>
                    <a:ext uri="{9D8B030D-6E8A-4147-A177-3AD203B41FA5}">
                      <a16:colId xmlns:a16="http://schemas.microsoft.com/office/drawing/2014/main" val="4192475048"/>
                    </a:ext>
                  </a:extLst>
                </a:gridCol>
                <a:gridCol w="1061307">
                  <a:extLst>
                    <a:ext uri="{9D8B030D-6E8A-4147-A177-3AD203B41FA5}">
                      <a16:colId xmlns:a16="http://schemas.microsoft.com/office/drawing/2014/main" val="2723242704"/>
                    </a:ext>
                  </a:extLst>
                </a:gridCol>
                <a:gridCol w="742914">
                  <a:extLst>
                    <a:ext uri="{9D8B030D-6E8A-4147-A177-3AD203B41FA5}">
                      <a16:colId xmlns:a16="http://schemas.microsoft.com/office/drawing/2014/main" val="3822420491"/>
                    </a:ext>
                  </a:extLst>
                </a:gridCol>
                <a:gridCol w="721688">
                  <a:extLst>
                    <a:ext uri="{9D8B030D-6E8A-4147-A177-3AD203B41FA5}">
                      <a16:colId xmlns:a16="http://schemas.microsoft.com/office/drawing/2014/main" val="1834927449"/>
                    </a:ext>
                  </a:extLst>
                </a:gridCol>
                <a:gridCol w="806592">
                  <a:extLst>
                    <a:ext uri="{9D8B030D-6E8A-4147-A177-3AD203B41FA5}">
                      <a16:colId xmlns:a16="http://schemas.microsoft.com/office/drawing/2014/main" val="900089880"/>
                    </a:ext>
                  </a:extLst>
                </a:gridCol>
              </a:tblGrid>
              <a:tr h="1109637">
                <a:tc>
                  <a:txBody>
                    <a:bodyPr/>
                    <a:lstStyle/>
                    <a:p>
                      <a:pPr algn="l" fontAlgn="ctr"/>
                      <a:r>
                        <a:rPr lang="en-US" sz="1100" b="1" i="0" u="none" strike="noStrike">
                          <a:solidFill>
                            <a:srgbClr val="FFFFFF"/>
                          </a:solidFill>
                          <a:effectLst/>
                          <a:latin typeface="+mn-lt"/>
                        </a:rPr>
                        <a:t>Pop&lt;15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mn-lt"/>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mn-lt"/>
                        </a:rPr>
                        <a:t>District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mn-lt"/>
                        </a:rPr>
                        <a:t>Cas PFA attendus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mn-lt"/>
                        </a:rPr>
                        <a:t>CAS PFA (&lt;15 ans) detectes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mn-lt"/>
                        </a:rPr>
                        <a:t>Délais de notification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mn-lt"/>
                        </a:rPr>
                        <a:t>Taux de PFA NP poannualisée pop &lt;15 ans (≥3/100000)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mn-lt"/>
                        </a:rPr>
                        <a:t>% selles adequates ≥ 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mn-lt"/>
                        </a:rPr>
                        <a:t>% de selles investigués dans les 48H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mn-lt"/>
                        </a:rPr>
                        <a:t>% cas PFA notifiés dans 7 jrs du début de la paralysie (≥80%)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mn-lt"/>
                        </a:rPr>
                        <a:t>% cas de PFA avec échant prélevés ≥24hrs ET ≤11 jrs du début de la paralysie (≥80%)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mn-lt"/>
                        </a:rPr>
                        <a:t>% d'échantillons reçus au laboratoire ≤3 jrs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fr-FR" sz="1100" b="1" i="0" u="none" strike="noStrike">
                          <a:solidFill>
                            <a:srgbClr val="FFFFFF"/>
                          </a:solidFill>
                          <a:effectLst/>
                          <a:latin typeface="+mn-lt"/>
                        </a:rPr>
                        <a:t>% cas inadéquats suivi 60ème jrs (≥80%)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tc>
                  <a:txBody>
                    <a:bodyPr/>
                    <a:lstStyle/>
                    <a:p>
                      <a:pPr algn="l" fontAlgn="ctr"/>
                      <a:r>
                        <a:rPr lang="en-US" sz="1100" b="1" i="0" u="none" strike="noStrike">
                          <a:solidFill>
                            <a:srgbClr val="FFFFFF"/>
                          </a:solidFill>
                          <a:effectLst/>
                          <a:latin typeface="+mn-lt"/>
                        </a:rPr>
                        <a:t>Taux d'entero-virus NP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851970373"/>
                  </a:ext>
                </a:extLst>
              </a:tr>
              <a:tr h="235958">
                <a:tc>
                  <a:txBody>
                    <a:bodyPr/>
                    <a:lstStyle/>
                    <a:p>
                      <a:pPr algn="ctr" fontAlgn="ctr"/>
                      <a:r>
                        <a:rPr lang="en-US" sz="1100" b="1" i="0" u="none" strike="noStrike">
                          <a:solidFill>
                            <a:srgbClr val="000000"/>
                          </a:solidFill>
                          <a:effectLst/>
                          <a:latin typeface="+mn-lt"/>
                        </a:rPr>
                        <a:t>179 967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Muyinga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Giteranyi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04111524"/>
                  </a:ext>
                </a:extLst>
              </a:tr>
              <a:tr h="235958">
                <a:tc>
                  <a:txBody>
                    <a:bodyPr/>
                    <a:lstStyle/>
                    <a:p>
                      <a:pPr algn="ctr" fontAlgn="ctr"/>
                      <a:r>
                        <a:rPr lang="en-US" sz="1100" b="1" i="0" u="none" strike="noStrike">
                          <a:solidFill>
                            <a:srgbClr val="000000"/>
                          </a:solidFill>
                          <a:effectLst/>
                          <a:latin typeface="+mn-lt"/>
                        </a:rPr>
                        <a:t>107 424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Muyinga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Gashoho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400535639"/>
                  </a:ext>
                </a:extLst>
              </a:tr>
              <a:tr h="235958">
                <a:tc>
                  <a:txBody>
                    <a:bodyPr/>
                    <a:lstStyle/>
                    <a:p>
                      <a:pPr algn="ctr" fontAlgn="ctr"/>
                      <a:r>
                        <a:rPr lang="en-US" sz="1100" b="1" i="0" u="none" strike="noStrike">
                          <a:solidFill>
                            <a:srgbClr val="000000"/>
                          </a:solidFill>
                          <a:effectLst/>
                          <a:latin typeface="+mn-lt"/>
                        </a:rPr>
                        <a:t>171 309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Muyinga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Muyinga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FFFFFF"/>
                          </a:solidFill>
                          <a:effectLst/>
                          <a:latin typeface="+mn-lt"/>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724758989"/>
                  </a:ext>
                </a:extLst>
              </a:tr>
              <a:tr h="235958">
                <a:tc>
                  <a:txBody>
                    <a:bodyPr/>
                    <a:lstStyle/>
                    <a:p>
                      <a:pPr algn="ctr" fontAlgn="ctr"/>
                      <a:r>
                        <a:rPr lang="en-US" sz="1100" b="1" i="0" u="none" strike="noStrike">
                          <a:solidFill>
                            <a:srgbClr val="000000"/>
                          </a:solidFill>
                          <a:effectLst/>
                          <a:latin typeface="+mn-lt"/>
                        </a:rPr>
                        <a:t>104 166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Mwaro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Kibumbu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28306584"/>
                  </a:ext>
                </a:extLst>
              </a:tr>
              <a:tr h="235958">
                <a:tc>
                  <a:txBody>
                    <a:bodyPr/>
                    <a:lstStyle/>
                    <a:p>
                      <a:pPr algn="ctr" fontAlgn="ctr"/>
                      <a:r>
                        <a:rPr lang="en-US" sz="1100" b="1" i="0" u="none" strike="noStrike">
                          <a:solidFill>
                            <a:srgbClr val="000000"/>
                          </a:solidFill>
                          <a:effectLst/>
                          <a:latin typeface="+mn-lt"/>
                        </a:rPr>
                        <a:t>93 951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Mwaro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Fota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771719387"/>
                  </a:ext>
                </a:extLst>
              </a:tr>
              <a:tr h="235958">
                <a:tc>
                  <a:txBody>
                    <a:bodyPr/>
                    <a:lstStyle/>
                    <a:p>
                      <a:pPr algn="ctr" fontAlgn="ctr"/>
                      <a:r>
                        <a:rPr lang="en-US" sz="1100" b="1" i="0" u="none" strike="noStrike">
                          <a:solidFill>
                            <a:srgbClr val="000000"/>
                          </a:solidFill>
                          <a:effectLst/>
                          <a:latin typeface="+mn-lt"/>
                        </a:rPr>
                        <a:t>171 762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Ngozi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Kiremba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1100" b="1" i="0" u="none" strike="noStrike">
                          <a:solidFill>
                            <a:srgbClr val="000000"/>
                          </a:solidFill>
                          <a:effectLst/>
                          <a:latin typeface="+mn-lt"/>
                        </a:rPr>
                        <a:t>50,0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1100" b="1" i="0" u="none" strike="noStrike">
                          <a:solidFill>
                            <a:srgbClr val="000000"/>
                          </a:solidFill>
                          <a:effectLst/>
                          <a:latin typeface="+mn-lt"/>
                        </a:rPr>
                        <a:t>50,0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1100" b="1" i="0" u="none" strike="noStrike">
                          <a:solidFill>
                            <a:srgbClr val="000000"/>
                          </a:solidFill>
                          <a:effectLst/>
                          <a:latin typeface="+mn-lt"/>
                        </a:rPr>
                        <a:t>50,0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1100" b="1" i="0" u="none" strike="noStrike">
                          <a:solidFill>
                            <a:srgbClr val="000000"/>
                          </a:solidFill>
                          <a:effectLst/>
                          <a:latin typeface="+mn-lt"/>
                        </a:rPr>
                        <a:t>50,0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50,0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extLst>
                  <a:ext uri="{0D108BD9-81ED-4DB2-BD59-A6C34878D82A}">
                    <a16:rowId xmlns:a16="http://schemas.microsoft.com/office/drawing/2014/main" val="3507674628"/>
                  </a:ext>
                </a:extLst>
              </a:tr>
              <a:tr h="235958">
                <a:tc>
                  <a:txBody>
                    <a:bodyPr/>
                    <a:lstStyle/>
                    <a:p>
                      <a:pPr algn="ctr" fontAlgn="ctr"/>
                      <a:r>
                        <a:rPr lang="en-US" sz="1100" b="1" i="0" u="none" strike="noStrike">
                          <a:solidFill>
                            <a:srgbClr val="000000"/>
                          </a:solidFill>
                          <a:effectLst/>
                          <a:latin typeface="+mn-lt"/>
                        </a:rPr>
                        <a:t>179 907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Ngozi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Ngozi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9811569"/>
                  </a:ext>
                </a:extLst>
              </a:tr>
              <a:tr h="235958">
                <a:tc>
                  <a:txBody>
                    <a:bodyPr/>
                    <a:lstStyle/>
                    <a:p>
                      <a:pPr algn="ctr" fontAlgn="ctr"/>
                      <a:r>
                        <a:rPr lang="en-US" sz="1100" b="1" i="0" u="none" strike="noStrike">
                          <a:solidFill>
                            <a:srgbClr val="000000"/>
                          </a:solidFill>
                          <a:effectLst/>
                          <a:latin typeface="+mn-lt"/>
                        </a:rPr>
                        <a:t>127 564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Ngozi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Buye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88179617"/>
                  </a:ext>
                </a:extLst>
              </a:tr>
              <a:tr h="235958">
                <a:tc>
                  <a:txBody>
                    <a:bodyPr/>
                    <a:lstStyle/>
                    <a:p>
                      <a:pPr algn="ctr" fontAlgn="ctr"/>
                      <a:r>
                        <a:rPr lang="en-US" sz="1100" b="1" i="0" u="none" strike="noStrike">
                          <a:solidFill>
                            <a:srgbClr val="000000"/>
                          </a:solidFill>
                          <a:effectLst/>
                          <a:latin typeface="+mn-lt"/>
                        </a:rPr>
                        <a:t>107 552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Rumonge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Bugarama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13210032"/>
                  </a:ext>
                </a:extLst>
              </a:tr>
              <a:tr h="235958">
                <a:tc>
                  <a:txBody>
                    <a:bodyPr/>
                    <a:lstStyle/>
                    <a:p>
                      <a:pPr algn="ctr" fontAlgn="ctr"/>
                      <a:r>
                        <a:rPr lang="en-US" sz="1100" b="1" i="0" u="none" strike="noStrike">
                          <a:solidFill>
                            <a:srgbClr val="000000"/>
                          </a:solidFill>
                          <a:effectLst/>
                          <a:latin typeface="+mn-lt"/>
                        </a:rPr>
                        <a:t>147 780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Rumonge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Rumonge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000000"/>
                          </a:solidFill>
                          <a:effectLst/>
                          <a:latin typeface="+mn-lt"/>
                        </a:rPr>
                        <a:t>50,0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dirty="0">
                          <a:solidFill>
                            <a:srgbClr val="000000"/>
                          </a:solidFill>
                          <a:effectLst/>
                          <a:latin typeface="+mn-lt"/>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1100" b="1" i="0" u="none" strike="noStrike">
                          <a:solidFill>
                            <a:srgbClr val="000000"/>
                          </a:solidFill>
                          <a:effectLst/>
                          <a:latin typeface="+mn-lt"/>
                        </a:rPr>
                        <a:t>50,0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1100" b="1" i="0" u="none" strike="noStrike">
                          <a:solidFill>
                            <a:srgbClr val="000000"/>
                          </a:solidFill>
                          <a:effectLst/>
                          <a:latin typeface="+mn-lt"/>
                        </a:rPr>
                        <a:t>50,0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1100" b="1" i="0" u="none" strike="noStrike">
                          <a:solidFill>
                            <a:srgbClr val="000000"/>
                          </a:solidFill>
                          <a:effectLst/>
                          <a:latin typeface="+mn-lt"/>
                        </a:rPr>
                        <a:t>50,0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1100" b="1" i="0" u="none" strike="noStrike">
                          <a:solidFill>
                            <a:srgbClr val="000000"/>
                          </a:solidFill>
                          <a:effectLst/>
                          <a:latin typeface="+mn-lt"/>
                        </a:rPr>
                        <a:t>50,0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79663495"/>
                  </a:ext>
                </a:extLst>
              </a:tr>
              <a:tr h="235958">
                <a:tc>
                  <a:txBody>
                    <a:bodyPr/>
                    <a:lstStyle/>
                    <a:p>
                      <a:pPr algn="ctr" fontAlgn="ctr"/>
                      <a:r>
                        <a:rPr lang="en-US" sz="1100" b="1" i="0" u="none" strike="noStrike">
                          <a:solidFill>
                            <a:srgbClr val="000000"/>
                          </a:solidFill>
                          <a:effectLst/>
                          <a:latin typeface="+mn-lt"/>
                        </a:rPr>
                        <a:t>116 738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Rutana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Rutana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FFFFFF"/>
                          </a:solidFill>
                          <a:effectLst/>
                          <a:latin typeface="+mn-lt"/>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41983421"/>
                  </a:ext>
                </a:extLst>
              </a:tr>
              <a:tr h="235958">
                <a:tc>
                  <a:txBody>
                    <a:bodyPr/>
                    <a:lstStyle/>
                    <a:p>
                      <a:pPr algn="ctr" fontAlgn="ctr"/>
                      <a:r>
                        <a:rPr lang="en-US" sz="1100" b="1" i="0" u="none" strike="noStrike">
                          <a:solidFill>
                            <a:srgbClr val="000000"/>
                          </a:solidFill>
                          <a:effectLst/>
                          <a:latin typeface="+mn-lt"/>
                        </a:rPr>
                        <a:t>125 164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Rutana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Gihofi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844998296"/>
                  </a:ext>
                </a:extLst>
              </a:tr>
              <a:tr h="235958">
                <a:tc>
                  <a:txBody>
                    <a:bodyPr/>
                    <a:lstStyle/>
                    <a:p>
                      <a:pPr algn="ctr" fontAlgn="ctr"/>
                      <a:r>
                        <a:rPr lang="en-US" sz="1100" b="1" i="0" u="none" strike="noStrike">
                          <a:solidFill>
                            <a:srgbClr val="000000"/>
                          </a:solidFill>
                          <a:effectLst/>
                          <a:latin typeface="+mn-lt"/>
                        </a:rPr>
                        <a:t>68 277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Ruyigi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Ruyigi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000000"/>
                          </a:solidFill>
                          <a:effectLst/>
                          <a:latin typeface="+mn-lt"/>
                        </a:rPr>
                        <a:t>50,0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000000"/>
                          </a:solidFill>
                          <a:effectLst/>
                          <a:latin typeface="+mn-lt"/>
                        </a:rPr>
                        <a:t>50,0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000000"/>
                          </a:solidFill>
                          <a:effectLst/>
                          <a:latin typeface="+mn-lt"/>
                        </a:rPr>
                        <a:t>50,0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FFFFFF"/>
                          </a:solidFill>
                          <a:effectLst/>
                          <a:latin typeface="+mn-lt"/>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75074183"/>
                  </a:ext>
                </a:extLst>
              </a:tr>
              <a:tr h="235958">
                <a:tc>
                  <a:txBody>
                    <a:bodyPr/>
                    <a:lstStyle/>
                    <a:p>
                      <a:pPr algn="ctr" fontAlgn="ctr"/>
                      <a:r>
                        <a:rPr lang="en-US" sz="1100" b="1" i="0" u="none" strike="noStrike">
                          <a:solidFill>
                            <a:srgbClr val="000000"/>
                          </a:solidFill>
                          <a:effectLst/>
                          <a:latin typeface="+mn-lt"/>
                        </a:rPr>
                        <a:t>72 775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Ruyigi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Butezi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68012166"/>
                  </a:ext>
                </a:extLst>
              </a:tr>
              <a:tr h="235958">
                <a:tc>
                  <a:txBody>
                    <a:bodyPr/>
                    <a:lstStyle/>
                    <a:p>
                      <a:pPr algn="ctr" fontAlgn="ctr"/>
                      <a:r>
                        <a:rPr lang="en-US" sz="1100" b="1" i="0" u="none" strike="noStrike">
                          <a:solidFill>
                            <a:srgbClr val="000000"/>
                          </a:solidFill>
                          <a:effectLst/>
                          <a:latin typeface="+mn-lt"/>
                        </a:rPr>
                        <a:t>74 345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Ruyigi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Kinyinya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94962409"/>
                  </a:ext>
                </a:extLst>
              </a:tr>
              <a:tr h="235958">
                <a:tc>
                  <a:txBody>
                    <a:bodyPr/>
                    <a:lstStyle/>
                    <a:p>
                      <a:pPr algn="ctr" fontAlgn="ctr"/>
                      <a:r>
                        <a:rPr lang="en-US" sz="1100" b="1" i="0" u="none" strike="noStrike">
                          <a:solidFill>
                            <a:srgbClr val="000000"/>
                          </a:solidFill>
                          <a:effectLst/>
                          <a:latin typeface="+mn-lt"/>
                        </a:rPr>
                        <a:t>70 711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Ruyigi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Gisuru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n-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000000"/>
                          </a:solidFill>
                          <a:effectLst/>
                          <a:latin typeface="+mn-lt"/>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FFFFFF"/>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a:solidFill>
                            <a:srgbClr val="FFFFFF"/>
                          </a:solidFill>
                          <a:effectLst/>
                          <a:latin typeface="+mn-lt"/>
                        </a:rPr>
                        <a:t>0,0</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19332688"/>
                  </a:ext>
                </a:extLst>
              </a:tr>
              <a:tr h="235958">
                <a:tc>
                  <a:txBody>
                    <a:bodyPr/>
                    <a:lstStyle/>
                    <a:p>
                      <a:pPr algn="ctr" fontAlgn="ctr"/>
                      <a:r>
                        <a:rPr lang="en-US" sz="1100" b="0" i="0" u="none" strike="noStrike">
                          <a:solidFill>
                            <a:srgbClr val="000000"/>
                          </a:solidFill>
                          <a:effectLst/>
                          <a:latin typeface="+mn-lt"/>
                        </a:rPr>
                        <a:t>5 839 874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1" i="0" u="none" strike="noStrike">
                          <a:solidFill>
                            <a:srgbClr val="000000"/>
                          </a:solidFill>
                          <a:effectLst/>
                          <a:latin typeface="+mn-lt"/>
                        </a:rPr>
                        <a:t>Burundi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100" b="1" i="0" u="none" strike="noStrike">
                          <a:solidFill>
                            <a:srgbClr val="000000"/>
                          </a:solidFill>
                          <a:effectLst/>
                          <a:latin typeface="+mn-lt"/>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100" b="1" i="0" u="none" strike="noStrike">
                          <a:solidFill>
                            <a:srgbClr val="FFFFFF"/>
                          </a:solidFill>
                          <a:effectLst/>
                          <a:latin typeface="+mn-lt"/>
                        </a:rPr>
                        <a:t>46,2</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ctr"/>
                      <a:r>
                        <a:rPr lang="en-US" sz="1100" b="1" i="0" u="none" strike="noStrike">
                          <a:solidFill>
                            <a:srgbClr val="000000"/>
                          </a:solidFill>
                          <a:effectLst/>
                          <a:latin typeface="+mn-lt"/>
                        </a:rPr>
                        <a:t>62,0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mn-lt"/>
                        </a:rPr>
                        <a:t>111,5</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mn-lt"/>
                        </a:rPr>
                        <a:t>100,0</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rtl="0" fontAlgn="ctr"/>
                      <a:r>
                        <a:rPr lang="en-US" sz="1100" b="1" i="0" u="none" strike="noStrike">
                          <a:solidFill>
                            <a:srgbClr val="FFFFFF"/>
                          </a:solidFill>
                          <a:effectLst/>
                          <a:latin typeface="+mn-lt"/>
                        </a:rPr>
                        <a:t>92,3</a:t>
                      </a:r>
                    </a:p>
                  </a:txBody>
                  <a:tcPr marL="13812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100" b="1" i="0" u="none" strike="noStrike">
                          <a:solidFill>
                            <a:srgbClr val="FFFFFF"/>
                          </a:solidFill>
                          <a:effectLst/>
                          <a:latin typeface="+mn-lt"/>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US" sz="1100" b="1" i="0" u="none" strike="noStrike" dirty="0">
                          <a:solidFill>
                            <a:srgbClr val="FFFFFF"/>
                          </a:solidFill>
                          <a:effectLst/>
                          <a:latin typeface="+mn-lt"/>
                        </a:rPr>
                        <a:t>7,7</a:t>
                      </a:r>
                    </a:p>
                  </a:txBody>
                  <a:tcPr marL="138121"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8479265"/>
                  </a:ext>
                </a:extLst>
              </a:tr>
            </a:tbl>
          </a:graphicData>
        </a:graphic>
      </p:graphicFrame>
    </p:spTree>
    <p:extLst>
      <p:ext uri="{BB962C8B-B14F-4D97-AF65-F5344CB8AC3E}">
        <p14:creationId xmlns:p14="http://schemas.microsoft.com/office/powerpoint/2010/main" val="16191979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6264" y="1427966"/>
            <a:ext cx="11838513" cy="1754326"/>
          </a:xfrm>
          <a:prstGeom prst="rect">
            <a:avLst/>
          </a:prstGeom>
          <a:solidFill>
            <a:schemeClr val="accent6">
              <a:lumMod val="20000"/>
              <a:lumOff val="80000"/>
            </a:schemeClr>
          </a:solidFill>
          <a:ln>
            <a:solidFill>
              <a:srgbClr val="FF0000"/>
            </a:solidFill>
          </a:ln>
        </p:spPr>
        <p:txBody>
          <a:bodyPr wrap="square" rtlCol="0">
            <a:spAutoFit/>
          </a:bodyPr>
          <a:lstStyle/>
          <a:p>
            <a:endParaRPr lang="fr-FR" dirty="0"/>
          </a:p>
          <a:p>
            <a:endParaRPr lang="fr-FR" dirty="0">
              <a:solidFill>
                <a:srgbClr val="7030A0"/>
              </a:solidFill>
            </a:endParaRPr>
          </a:p>
          <a:p>
            <a:r>
              <a:rPr lang="fr-FR" dirty="0">
                <a:solidFill>
                  <a:srgbClr val="7030A0"/>
                </a:solidFill>
              </a:rPr>
              <a:t>Le pays doit renforcer la surveillance pour transformer tout le pays en vert</a:t>
            </a:r>
          </a:p>
          <a:p>
            <a:r>
              <a:rPr lang="fr-FR" dirty="0">
                <a:solidFill>
                  <a:srgbClr val="7030A0"/>
                </a:solidFill>
              </a:rPr>
              <a:t>On doit avoir un taux de PFA non polio supérieur à 3 pour tous les DS</a:t>
            </a:r>
          </a:p>
          <a:p>
            <a:endParaRPr lang="fr-FR" dirty="0">
              <a:solidFill>
                <a:srgbClr val="7030A0"/>
              </a:solidFill>
            </a:endParaRPr>
          </a:p>
          <a:p>
            <a:r>
              <a:rPr lang="fr-FR" dirty="0">
                <a:solidFill>
                  <a:srgbClr val="7030A0"/>
                </a:solidFill>
              </a:rPr>
              <a:t>Tous les DS doivent prélever les échantillons de PFA dans 7 jour pour au moins 80% de cas de PFA notifiés.</a:t>
            </a:r>
          </a:p>
        </p:txBody>
      </p:sp>
    </p:spTree>
    <p:extLst>
      <p:ext uri="{BB962C8B-B14F-4D97-AF65-F5344CB8AC3E}">
        <p14:creationId xmlns:p14="http://schemas.microsoft.com/office/powerpoint/2010/main" val="1675860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C72DB75-F04D-412B-95DF-CD4D713BE333}"/>
              </a:ext>
            </a:extLst>
          </p:cNvPr>
          <p:cNvSpPr txBox="1">
            <a:spLocks/>
          </p:cNvSpPr>
          <p:nvPr/>
        </p:nvSpPr>
        <p:spPr bwMode="auto">
          <a:xfrm>
            <a:off x="0" y="37584"/>
            <a:ext cx="12111487" cy="655112"/>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defPPr>
              <a:defRPr lang="fr-FR"/>
            </a:defPPr>
            <a:lvl1pPr algn="ctr">
              <a:spcBef>
                <a:spcPct val="0"/>
              </a:spcBef>
              <a:defRPr sz="2400" b="1">
                <a:solidFill>
                  <a:schemeClr val="bg1"/>
                </a:solidFill>
                <a:latin typeface="Arial Rounded MT Bold" panose="020F0704030504030204" pitchFamily="34" charset="0"/>
                <a:ea typeface="+mj-ea"/>
                <a:cs typeface="+mj-cs"/>
              </a:defRPr>
            </a:lvl1pPr>
          </a:lstStyle>
          <a:p>
            <a:pPr>
              <a:defRPr/>
            </a:pPr>
            <a:r>
              <a:rPr lang="fr-FR" altLang="fr-FR" sz="2000" dirty="0">
                <a:latin typeface="Comic Sans MS" pitchFamily="66" charset="0"/>
                <a:ea typeface="+mn-ea"/>
                <a:cs typeface="+mn-cs"/>
              </a:rPr>
              <a:t>Classification des cas de PFA à la </a:t>
            </a:r>
            <a:r>
              <a:rPr lang="fr-FR" altLang="fr-FR" sz="2000" dirty="0" err="1">
                <a:latin typeface="Comic Sans MS" pitchFamily="66" charset="0"/>
                <a:ea typeface="+mn-ea"/>
                <a:cs typeface="+mn-cs"/>
              </a:rPr>
              <a:t>sem</a:t>
            </a:r>
            <a:r>
              <a:rPr lang="fr-FR" altLang="fr-FR" sz="2000" dirty="0">
                <a:latin typeface="Comic Sans MS" pitchFamily="66" charset="0"/>
                <a:ea typeface="+mn-ea"/>
                <a:cs typeface="+mn-cs"/>
              </a:rPr>
              <a:t> 01 _ 15 de 2023 </a:t>
            </a:r>
          </a:p>
        </p:txBody>
      </p:sp>
      <p:grpSp>
        <p:nvGrpSpPr>
          <p:cNvPr id="37" name="Group 36"/>
          <p:cNvGrpSpPr/>
          <p:nvPr/>
        </p:nvGrpSpPr>
        <p:grpSpPr>
          <a:xfrm>
            <a:off x="232913" y="1256246"/>
            <a:ext cx="11757804" cy="5135106"/>
            <a:chOff x="317898" y="417479"/>
            <a:chExt cx="11060832" cy="5396910"/>
          </a:xfrm>
        </p:grpSpPr>
        <p:sp>
          <p:nvSpPr>
            <p:cNvPr id="38" name="Forme libre 7">
              <a:extLst>
                <a:ext uri="{FF2B5EF4-FFF2-40B4-BE49-F238E27FC236}">
                  <a16:creationId xmlns:a16="http://schemas.microsoft.com/office/drawing/2014/main" id="{09679310-0F0B-43D0-AD24-DDD62A45B573}"/>
                </a:ext>
              </a:extLst>
            </p:cNvPr>
            <p:cNvSpPr/>
            <p:nvPr/>
          </p:nvSpPr>
          <p:spPr bwMode="auto">
            <a:xfrm>
              <a:off x="5518576" y="417479"/>
              <a:ext cx="2837018" cy="1119895"/>
            </a:xfrm>
            <a:custGeom>
              <a:avLst/>
              <a:gdLst>
                <a:gd name="connsiteX0" fmla="*/ 0 w 2697791"/>
                <a:gd name="connsiteY0" fmla="*/ 129023 h 1290225"/>
                <a:gd name="connsiteX1" fmla="*/ 129023 w 2697791"/>
                <a:gd name="connsiteY1" fmla="*/ 0 h 1290225"/>
                <a:gd name="connsiteX2" fmla="*/ 2568769 w 2697791"/>
                <a:gd name="connsiteY2" fmla="*/ 0 h 1290225"/>
                <a:gd name="connsiteX3" fmla="*/ 2697792 w 2697791"/>
                <a:gd name="connsiteY3" fmla="*/ 129023 h 1290225"/>
                <a:gd name="connsiteX4" fmla="*/ 2697791 w 2697791"/>
                <a:gd name="connsiteY4" fmla="*/ 1161203 h 1290225"/>
                <a:gd name="connsiteX5" fmla="*/ 2568768 w 2697791"/>
                <a:gd name="connsiteY5" fmla="*/ 1290226 h 1290225"/>
                <a:gd name="connsiteX6" fmla="*/ 129023 w 2697791"/>
                <a:gd name="connsiteY6" fmla="*/ 1290225 h 1290225"/>
                <a:gd name="connsiteX7" fmla="*/ 0 w 2697791"/>
                <a:gd name="connsiteY7" fmla="*/ 1161202 h 1290225"/>
                <a:gd name="connsiteX8" fmla="*/ 0 w 2697791"/>
                <a:gd name="connsiteY8" fmla="*/ 129023 h 129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7791" h="1290225">
                  <a:moveTo>
                    <a:pt x="0" y="129023"/>
                  </a:moveTo>
                  <a:cubicBezTo>
                    <a:pt x="0" y="57766"/>
                    <a:pt x="57766" y="0"/>
                    <a:pt x="129023" y="0"/>
                  </a:cubicBezTo>
                  <a:lnTo>
                    <a:pt x="2568769" y="0"/>
                  </a:lnTo>
                  <a:cubicBezTo>
                    <a:pt x="2640026" y="0"/>
                    <a:pt x="2697792" y="57766"/>
                    <a:pt x="2697792" y="129023"/>
                  </a:cubicBezTo>
                  <a:cubicBezTo>
                    <a:pt x="2697792" y="473083"/>
                    <a:pt x="2697791" y="817143"/>
                    <a:pt x="2697791" y="1161203"/>
                  </a:cubicBezTo>
                  <a:cubicBezTo>
                    <a:pt x="2697791" y="1232460"/>
                    <a:pt x="2640025" y="1290226"/>
                    <a:pt x="2568768" y="1290226"/>
                  </a:cubicBezTo>
                  <a:lnTo>
                    <a:pt x="129023" y="1290225"/>
                  </a:lnTo>
                  <a:cubicBezTo>
                    <a:pt x="57766" y="1290225"/>
                    <a:pt x="0" y="1232459"/>
                    <a:pt x="0" y="1161202"/>
                  </a:cubicBezTo>
                  <a:lnTo>
                    <a:pt x="0" y="129023"/>
                  </a:lnTo>
                  <a:close/>
                </a:path>
              </a:pathLst>
            </a:custGeom>
            <a:solidFill>
              <a:schemeClr val="accent4"/>
            </a:solidFill>
            <a:ln w="28575">
              <a:solidFill>
                <a:schemeClr val="tx2"/>
              </a:solidFill>
            </a:ln>
          </p:spPr>
          <p:style>
            <a:lnRef idx="2">
              <a:schemeClr val="dk1"/>
            </a:lnRef>
            <a:fillRef idx="1">
              <a:schemeClr val="lt1"/>
            </a:fillRef>
            <a:effectRef idx="0">
              <a:schemeClr val="dk1"/>
            </a:effectRef>
            <a:fontRef idx="minor">
              <a:schemeClr val="dk1"/>
            </a:fontRef>
          </p:style>
          <p:txBody>
            <a:bodyPr lIns="108352" tIns="108352" rIns="108352" bIns="108352" spcCol="1270" anchor="ctr"/>
            <a:lstStyle/>
            <a:p>
              <a:pPr algn="ctr" eaLnBrk="1" hangingPunct="1">
                <a:defRPr/>
              </a:pPr>
              <a:r>
                <a:rPr lang="en-GB" sz="2100" b="1" u="sng" dirty="0">
                  <a:solidFill>
                    <a:prstClr val="white"/>
                  </a:solidFill>
                  <a:effectLst>
                    <a:outerShdw blurRad="38100" dist="38100" dir="2700000" algn="tl">
                      <a:srgbClr val="000000">
                        <a:alpha val="43137"/>
                      </a:srgbClr>
                    </a:outerShdw>
                  </a:effectLst>
                  <a:cs typeface="Arial" charset="0"/>
                </a:rPr>
                <a:t>26 Cas  </a:t>
              </a:r>
              <a:r>
                <a:rPr lang="fr-FR" sz="2100" b="1" u="sng" dirty="0">
                  <a:solidFill>
                    <a:prstClr val="white"/>
                  </a:solidFill>
                  <a:effectLst>
                    <a:outerShdw blurRad="38100" dist="38100" dir="2700000" algn="tl">
                      <a:srgbClr val="000000">
                        <a:alpha val="43137"/>
                      </a:srgbClr>
                    </a:outerShdw>
                  </a:effectLst>
                  <a:cs typeface="Arial" charset="0"/>
                </a:rPr>
                <a:t>notifiés</a:t>
              </a:r>
            </a:p>
            <a:p>
              <a:pPr eaLnBrk="1" hangingPunct="1">
                <a:defRPr/>
              </a:pPr>
              <a:r>
                <a:rPr lang="fr-FR" sz="1500" b="1" dirty="0">
                  <a:solidFill>
                    <a:prstClr val="white"/>
                  </a:solidFill>
                  <a:effectLst>
                    <a:outerShdw blurRad="38100" dist="38100" dir="2700000" algn="tl">
                      <a:srgbClr val="000000">
                        <a:alpha val="43137"/>
                      </a:srgbClr>
                    </a:outerShdw>
                  </a:effectLst>
                  <a:cs typeface="Arial" charset="0"/>
                </a:rPr>
                <a:t>Adéquats : 21</a:t>
              </a:r>
              <a:endParaRPr lang="fr-FR" sz="1500" b="1" dirty="0">
                <a:solidFill>
                  <a:srgbClr val="FFFF00"/>
                </a:solidFill>
                <a:effectLst>
                  <a:outerShdw blurRad="38100" dist="38100" dir="2700000" algn="tl">
                    <a:srgbClr val="000000">
                      <a:alpha val="43137"/>
                    </a:srgbClr>
                  </a:outerShdw>
                </a:effectLst>
                <a:cs typeface="Arial" charset="0"/>
              </a:endParaRPr>
            </a:p>
            <a:p>
              <a:pPr eaLnBrk="1" hangingPunct="1">
                <a:defRPr/>
              </a:pPr>
              <a:r>
                <a:rPr lang="fr-FR" sz="1500" b="1" dirty="0">
                  <a:solidFill>
                    <a:prstClr val="white"/>
                  </a:solidFill>
                  <a:effectLst>
                    <a:outerShdw blurRad="38100" dist="38100" dir="2700000" algn="tl">
                      <a:srgbClr val="000000">
                        <a:alpha val="43137"/>
                      </a:srgbClr>
                    </a:outerShdw>
                  </a:effectLst>
                  <a:cs typeface="Arial" charset="0"/>
                </a:rPr>
                <a:t>Non adéquats : 05</a:t>
              </a:r>
            </a:p>
          </p:txBody>
        </p:sp>
        <p:sp>
          <p:nvSpPr>
            <p:cNvPr id="39" name="Forme libre 10">
              <a:extLst>
                <a:ext uri="{FF2B5EF4-FFF2-40B4-BE49-F238E27FC236}">
                  <a16:creationId xmlns:a16="http://schemas.microsoft.com/office/drawing/2014/main" id="{96CD4F59-6BB7-48B4-9A27-6A988A3FF05B}"/>
                </a:ext>
              </a:extLst>
            </p:cNvPr>
            <p:cNvSpPr/>
            <p:nvPr/>
          </p:nvSpPr>
          <p:spPr bwMode="auto">
            <a:xfrm>
              <a:off x="3258963" y="3396196"/>
              <a:ext cx="1733550" cy="624076"/>
            </a:xfrm>
            <a:custGeom>
              <a:avLst/>
              <a:gdLst>
                <a:gd name="connsiteX0" fmla="*/ 0 w 2310062"/>
                <a:gd name="connsiteY0" fmla="*/ 79223 h 792225"/>
                <a:gd name="connsiteX1" fmla="*/ 79223 w 2310062"/>
                <a:gd name="connsiteY1" fmla="*/ 0 h 792225"/>
                <a:gd name="connsiteX2" fmla="*/ 2230840 w 2310062"/>
                <a:gd name="connsiteY2" fmla="*/ 0 h 792225"/>
                <a:gd name="connsiteX3" fmla="*/ 2310063 w 2310062"/>
                <a:gd name="connsiteY3" fmla="*/ 79223 h 792225"/>
                <a:gd name="connsiteX4" fmla="*/ 2310062 w 2310062"/>
                <a:gd name="connsiteY4" fmla="*/ 713003 h 792225"/>
                <a:gd name="connsiteX5" fmla="*/ 2230839 w 2310062"/>
                <a:gd name="connsiteY5" fmla="*/ 792226 h 792225"/>
                <a:gd name="connsiteX6" fmla="*/ 79223 w 2310062"/>
                <a:gd name="connsiteY6" fmla="*/ 792225 h 792225"/>
                <a:gd name="connsiteX7" fmla="*/ 0 w 2310062"/>
                <a:gd name="connsiteY7" fmla="*/ 713002 h 792225"/>
                <a:gd name="connsiteX8" fmla="*/ 0 w 2310062"/>
                <a:gd name="connsiteY8" fmla="*/ 79223 h 79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0062" h="792225">
                  <a:moveTo>
                    <a:pt x="0" y="79223"/>
                  </a:moveTo>
                  <a:cubicBezTo>
                    <a:pt x="0" y="35469"/>
                    <a:pt x="35469" y="0"/>
                    <a:pt x="79223" y="0"/>
                  </a:cubicBezTo>
                  <a:lnTo>
                    <a:pt x="2230840" y="0"/>
                  </a:lnTo>
                  <a:cubicBezTo>
                    <a:pt x="2274594" y="0"/>
                    <a:pt x="2310063" y="35469"/>
                    <a:pt x="2310063" y="79223"/>
                  </a:cubicBezTo>
                  <a:cubicBezTo>
                    <a:pt x="2310063" y="290483"/>
                    <a:pt x="2310062" y="501743"/>
                    <a:pt x="2310062" y="713003"/>
                  </a:cubicBezTo>
                  <a:cubicBezTo>
                    <a:pt x="2310062" y="756757"/>
                    <a:pt x="2274593" y="792226"/>
                    <a:pt x="2230839" y="792226"/>
                  </a:cubicBezTo>
                  <a:lnTo>
                    <a:pt x="79223" y="792225"/>
                  </a:lnTo>
                  <a:cubicBezTo>
                    <a:pt x="35469" y="792225"/>
                    <a:pt x="0" y="756756"/>
                    <a:pt x="0" y="713002"/>
                  </a:cubicBezTo>
                  <a:lnTo>
                    <a:pt x="0" y="79223"/>
                  </a:lnTo>
                  <a:close/>
                </a:path>
              </a:pathLst>
            </a:custGeom>
            <a:solidFill>
              <a:schemeClr val="accent1"/>
            </a:solidFill>
            <a:ln w="28575">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74552" tIns="74552" rIns="74552" bIns="74552" spcCol="1270" anchor="ctr"/>
            <a:lstStyle/>
            <a:p>
              <a:pPr algn="ctr" defTabSz="666750">
                <a:lnSpc>
                  <a:spcPct val="90000"/>
                </a:lnSpc>
                <a:spcAft>
                  <a:spcPct val="35000"/>
                </a:spcAft>
                <a:defRPr/>
              </a:pPr>
              <a:r>
                <a:rPr lang="fr-FR" sz="1500" b="1" dirty="0">
                  <a:solidFill>
                    <a:schemeClr val="bg1"/>
                  </a:solidFill>
                </a:rPr>
                <a:t>13 Cas avec résultats de Labo</a:t>
              </a:r>
            </a:p>
          </p:txBody>
        </p:sp>
        <p:sp>
          <p:nvSpPr>
            <p:cNvPr id="40" name="Forme libre 13">
              <a:extLst>
                <a:ext uri="{FF2B5EF4-FFF2-40B4-BE49-F238E27FC236}">
                  <a16:creationId xmlns:a16="http://schemas.microsoft.com/office/drawing/2014/main" id="{5E997EAA-F503-4A0E-A9E6-3996AB547258}"/>
                </a:ext>
              </a:extLst>
            </p:cNvPr>
            <p:cNvSpPr/>
            <p:nvPr/>
          </p:nvSpPr>
          <p:spPr bwMode="auto">
            <a:xfrm>
              <a:off x="3339700" y="4577234"/>
              <a:ext cx="1230271" cy="1209794"/>
            </a:xfrm>
            <a:custGeom>
              <a:avLst/>
              <a:gdLst>
                <a:gd name="connsiteX0" fmla="*/ 0 w 989613"/>
                <a:gd name="connsiteY0" fmla="*/ 91722 h 917217"/>
                <a:gd name="connsiteX1" fmla="*/ 91722 w 989613"/>
                <a:gd name="connsiteY1" fmla="*/ 0 h 917217"/>
                <a:gd name="connsiteX2" fmla="*/ 897891 w 989613"/>
                <a:gd name="connsiteY2" fmla="*/ 0 h 917217"/>
                <a:gd name="connsiteX3" fmla="*/ 989613 w 989613"/>
                <a:gd name="connsiteY3" fmla="*/ 91722 h 917217"/>
                <a:gd name="connsiteX4" fmla="*/ 989613 w 989613"/>
                <a:gd name="connsiteY4" fmla="*/ 825495 h 917217"/>
                <a:gd name="connsiteX5" fmla="*/ 897891 w 989613"/>
                <a:gd name="connsiteY5" fmla="*/ 917217 h 917217"/>
                <a:gd name="connsiteX6" fmla="*/ 91722 w 989613"/>
                <a:gd name="connsiteY6" fmla="*/ 917217 h 917217"/>
                <a:gd name="connsiteX7" fmla="*/ 0 w 989613"/>
                <a:gd name="connsiteY7" fmla="*/ 825495 h 917217"/>
                <a:gd name="connsiteX8" fmla="*/ 0 w 989613"/>
                <a:gd name="connsiteY8" fmla="*/ 91722 h 91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9613" h="917217">
                  <a:moveTo>
                    <a:pt x="0" y="91722"/>
                  </a:moveTo>
                  <a:cubicBezTo>
                    <a:pt x="0" y="41065"/>
                    <a:pt x="41065" y="0"/>
                    <a:pt x="91722" y="0"/>
                  </a:cubicBezTo>
                  <a:lnTo>
                    <a:pt x="897891" y="0"/>
                  </a:lnTo>
                  <a:cubicBezTo>
                    <a:pt x="948548" y="0"/>
                    <a:pt x="989613" y="41065"/>
                    <a:pt x="989613" y="91722"/>
                  </a:cubicBezTo>
                  <a:lnTo>
                    <a:pt x="989613" y="825495"/>
                  </a:lnTo>
                  <a:cubicBezTo>
                    <a:pt x="989613" y="876152"/>
                    <a:pt x="948548" y="917217"/>
                    <a:pt x="897891" y="917217"/>
                  </a:cubicBezTo>
                  <a:lnTo>
                    <a:pt x="91722" y="917217"/>
                  </a:lnTo>
                  <a:cubicBezTo>
                    <a:pt x="41065" y="917217"/>
                    <a:pt x="0" y="876152"/>
                    <a:pt x="0" y="825495"/>
                  </a:cubicBezTo>
                  <a:lnTo>
                    <a:pt x="0" y="91722"/>
                  </a:lnTo>
                  <a:close/>
                </a:path>
              </a:pathLst>
            </a:custGeom>
            <a:solidFill>
              <a:srgbClr val="00B050"/>
            </a:solidFill>
            <a:ln w="28575">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71583" tIns="71583" rIns="71583" bIns="71583" spcCol="1270" anchor="ctr"/>
            <a:lstStyle/>
            <a:p>
              <a:pPr algn="ctr" defTabSz="600075">
                <a:lnSpc>
                  <a:spcPct val="90000"/>
                </a:lnSpc>
                <a:spcAft>
                  <a:spcPct val="35000"/>
                </a:spcAft>
                <a:defRPr/>
              </a:pPr>
              <a:r>
                <a:rPr lang="fr-FR" sz="2000" b="1" dirty="0">
                  <a:solidFill>
                    <a:prstClr val="white"/>
                  </a:solidFill>
                </a:rPr>
                <a:t>00 Classés</a:t>
              </a:r>
            </a:p>
            <a:p>
              <a:pPr algn="ctr" defTabSz="600075">
                <a:lnSpc>
                  <a:spcPct val="90000"/>
                </a:lnSpc>
                <a:spcAft>
                  <a:spcPct val="35000"/>
                </a:spcAft>
                <a:defRPr/>
              </a:pPr>
              <a:r>
                <a:rPr lang="fr-FR" sz="2000" b="1" dirty="0">
                  <a:solidFill>
                    <a:prstClr val="white"/>
                  </a:solidFill>
                </a:rPr>
                <a:t>rejetés</a:t>
              </a:r>
            </a:p>
          </p:txBody>
        </p:sp>
        <p:sp>
          <p:nvSpPr>
            <p:cNvPr id="41" name="Forme libre 15">
              <a:extLst>
                <a:ext uri="{FF2B5EF4-FFF2-40B4-BE49-F238E27FC236}">
                  <a16:creationId xmlns:a16="http://schemas.microsoft.com/office/drawing/2014/main" id="{6AC7036B-E94F-46DC-B9E5-2A729ECF5831}"/>
                </a:ext>
              </a:extLst>
            </p:cNvPr>
            <p:cNvSpPr/>
            <p:nvPr/>
          </p:nvSpPr>
          <p:spPr bwMode="auto">
            <a:xfrm>
              <a:off x="6870685" y="4582745"/>
              <a:ext cx="1684962" cy="1214697"/>
            </a:xfrm>
            <a:custGeom>
              <a:avLst/>
              <a:gdLst>
                <a:gd name="connsiteX0" fmla="*/ 0 w 2441718"/>
                <a:gd name="connsiteY0" fmla="*/ 186194 h 1861939"/>
                <a:gd name="connsiteX1" fmla="*/ 186194 w 2441718"/>
                <a:gd name="connsiteY1" fmla="*/ 0 h 1861939"/>
                <a:gd name="connsiteX2" fmla="*/ 2255524 w 2441718"/>
                <a:gd name="connsiteY2" fmla="*/ 0 h 1861939"/>
                <a:gd name="connsiteX3" fmla="*/ 2441718 w 2441718"/>
                <a:gd name="connsiteY3" fmla="*/ 186194 h 1861939"/>
                <a:gd name="connsiteX4" fmla="*/ 2441718 w 2441718"/>
                <a:gd name="connsiteY4" fmla="*/ 1675745 h 1861939"/>
                <a:gd name="connsiteX5" fmla="*/ 2255524 w 2441718"/>
                <a:gd name="connsiteY5" fmla="*/ 1861939 h 1861939"/>
                <a:gd name="connsiteX6" fmla="*/ 186194 w 2441718"/>
                <a:gd name="connsiteY6" fmla="*/ 1861939 h 1861939"/>
                <a:gd name="connsiteX7" fmla="*/ 0 w 2441718"/>
                <a:gd name="connsiteY7" fmla="*/ 1675745 h 1861939"/>
                <a:gd name="connsiteX8" fmla="*/ 0 w 2441718"/>
                <a:gd name="connsiteY8" fmla="*/ 186194 h 186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1718" h="1861939">
                  <a:moveTo>
                    <a:pt x="0" y="186194"/>
                  </a:moveTo>
                  <a:cubicBezTo>
                    <a:pt x="0" y="83362"/>
                    <a:pt x="83362" y="0"/>
                    <a:pt x="186194" y="0"/>
                  </a:cubicBezTo>
                  <a:lnTo>
                    <a:pt x="2255524" y="0"/>
                  </a:lnTo>
                  <a:cubicBezTo>
                    <a:pt x="2358356" y="0"/>
                    <a:pt x="2441718" y="83362"/>
                    <a:pt x="2441718" y="186194"/>
                  </a:cubicBezTo>
                  <a:lnTo>
                    <a:pt x="2441718" y="1675745"/>
                  </a:lnTo>
                  <a:cubicBezTo>
                    <a:pt x="2441718" y="1778577"/>
                    <a:pt x="2358356" y="1861939"/>
                    <a:pt x="2255524" y="1861939"/>
                  </a:cubicBezTo>
                  <a:lnTo>
                    <a:pt x="186194" y="1861939"/>
                  </a:lnTo>
                  <a:cubicBezTo>
                    <a:pt x="83362" y="1861939"/>
                    <a:pt x="0" y="1778577"/>
                    <a:pt x="0" y="1675745"/>
                  </a:cubicBezTo>
                  <a:lnTo>
                    <a:pt x="0" y="186194"/>
                  </a:lnTo>
                  <a:close/>
                </a:path>
              </a:pathLst>
            </a:custGeom>
            <a:solidFill>
              <a:schemeClr val="accent6">
                <a:lumMod val="20000"/>
                <a:lumOff val="80000"/>
              </a:schemeClr>
            </a:solidFill>
            <a:ln w="28575">
              <a:solidFill>
                <a:schemeClr val="tx2"/>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2336" tIns="92336" rIns="92336" bIns="92336" spcCol="1270" anchor="ctr"/>
            <a:lstStyle/>
            <a:p>
              <a:pPr lvl="0" algn="ctr"/>
              <a:r>
                <a:rPr lang="fr-FR" sz="1400" b="1" dirty="0">
                  <a:solidFill>
                    <a:srgbClr val="FF0000"/>
                  </a:solidFill>
                </a:rPr>
                <a:t>26 </a:t>
              </a:r>
              <a:r>
                <a:rPr lang="fr-FR" sz="1100" b="1" dirty="0">
                  <a:solidFill>
                    <a:schemeClr val="tx1"/>
                  </a:solidFill>
                  <a:latin typeface="Arial" panose="020B0604020202020204" pitchFamily="34" charset="0"/>
                  <a:cs typeface="Arial" panose="020B0604020202020204" pitchFamily="34" charset="0"/>
                </a:rPr>
                <a:t>En attente  de classification par le CNEP</a:t>
              </a:r>
              <a:endParaRPr lang="fr-FR" sz="1100" b="1" dirty="0">
                <a:solidFill>
                  <a:srgbClr val="FF0A0A"/>
                </a:solidFill>
                <a:latin typeface="Arial" panose="020B0604020202020204" pitchFamily="34" charset="0"/>
                <a:cs typeface="Arial" panose="020B0604020202020204" pitchFamily="34" charset="0"/>
              </a:endParaRPr>
            </a:p>
            <a:p>
              <a:pPr lvl="0" algn="ctr"/>
              <a:r>
                <a:rPr lang="fr-FR" sz="1100" b="1" dirty="0">
                  <a:solidFill>
                    <a:schemeClr val="tx1"/>
                  </a:solidFill>
                  <a:latin typeface="Calibri"/>
                </a:rPr>
                <a:t>14</a:t>
              </a:r>
              <a:r>
                <a:rPr lang="fr-FR" sz="1100" b="1" dirty="0">
                  <a:solidFill>
                    <a:schemeClr val="tx1"/>
                  </a:solidFill>
                  <a:latin typeface="Times New Roman" panose="02020603050405020304" pitchFamily="18" charset="0"/>
                  <a:cs typeface="Times New Roman" panose="02020603050405020304" pitchFamily="18" charset="0"/>
                </a:rPr>
                <a:t>&lt;</a:t>
              </a:r>
              <a:r>
                <a:rPr lang="fr-FR" sz="1100" b="1" dirty="0">
                  <a:solidFill>
                    <a:schemeClr val="tx1"/>
                  </a:solidFill>
                  <a:latin typeface="Calibri"/>
                </a:rPr>
                <a:t> 60 jours</a:t>
              </a:r>
            </a:p>
            <a:p>
              <a:pPr algn="ctr"/>
              <a:r>
                <a:rPr lang="fr-FR" sz="1100" b="1" dirty="0">
                  <a:solidFill>
                    <a:schemeClr val="tx1"/>
                  </a:solidFill>
                </a:rPr>
                <a:t>10≤ 90 jours</a:t>
              </a:r>
              <a:endParaRPr lang="fr-FR" sz="1100" dirty="0">
                <a:solidFill>
                  <a:schemeClr val="tx1"/>
                </a:solidFill>
              </a:endParaRPr>
            </a:p>
            <a:p>
              <a:pPr lvl="0" algn="ctr"/>
              <a:r>
                <a:rPr lang="fr-FR" sz="1100" b="1" dirty="0">
                  <a:solidFill>
                    <a:schemeClr val="tx1"/>
                  </a:solidFill>
                </a:rPr>
                <a:t>08</a:t>
              </a:r>
              <a:r>
                <a:rPr lang="fr-FR" sz="1100" b="1" dirty="0">
                  <a:solidFill>
                    <a:schemeClr val="tx1"/>
                  </a:solidFill>
                  <a:latin typeface="Times New Roman" panose="02020603050405020304" pitchFamily="18" charset="0"/>
                  <a:cs typeface="Times New Roman" panose="02020603050405020304" pitchFamily="18" charset="0"/>
                </a:rPr>
                <a:t>&gt;</a:t>
              </a:r>
              <a:r>
                <a:rPr lang="fr-FR" sz="1100" b="1" dirty="0">
                  <a:solidFill>
                    <a:schemeClr val="tx1"/>
                  </a:solidFill>
                </a:rPr>
                <a:t> 90 jours</a:t>
              </a:r>
              <a:endParaRPr lang="fr-FR" sz="1100" b="1" dirty="0">
                <a:solidFill>
                  <a:schemeClr val="tx1"/>
                </a:solidFill>
                <a:latin typeface="Calibri"/>
              </a:endParaRPr>
            </a:p>
          </p:txBody>
        </p:sp>
        <p:sp>
          <p:nvSpPr>
            <p:cNvPr id="42" name="Forme libre 17">
              <a:extLst>
                <a:ext uri="{FF2B5EF4-FFF2-40B4-BE49-F238E27FC236}">
                  <a16:creationId xmlns:a16="http://schemas.microsoft.com/office/drawing/2014/main" id="{0624249A-3613-463F-B582-CA0E976E783E}"/>
                </a:ext>
              </a:extLst>
            </p:cNvPr>
            <p:cNvSpPr/>
            <p:nvPr/>
          </p:nvSpPr>
          <p:spPr bwMode="auto">
            <a:xfrm>
              <a:off x="317898" y="4565798"/>
              <a:ext cx="1201861" cy="1248591"/>
            </a:xfrm>
            <a:custGeom>
              <a:avLst/>
              <a:gdLst>
                <a:gd name="connsiteX0" fmla="*/ 0 w 669681"/>
                <a:gd name="connsiteY0" fmla="*/ 66968 h 740945"/>
                <a:gd name="connsiteX1" fmla="*/ 66968 w 669681"/>
                <a:gd name="connsiteY1" fmla="*/ 0 h 740945"/>
                <a:gd name="connsiteX2" fmla="*/ 602713 w 669681"/>
                <a:gd name="connsiteY2" fmla="*/ 0 h 740945"/>
                <a:gd name="connsiteX3" fmla="*/ 669681 w 669681"/>
                <a:gd name="connsiteY3" fmla="*/ 66968 h 740945"/>
                <a:gd name="connsiteX4" fmla="*/ 669681 w 669681"/>
                <a:gd name="connsiteY4" fmla="*/ 673977 h 740945"/>
                <a:gd name="connsiteX5" fmla="*/ 602713 w 669681"/>
                <a:gd name="connsiteY5" fmla="*/ 740945 h 740945"/>
                <a:gd name="connsiteX6" fmla="*/ 66968 w 669681"/>
                <a:gd name="connsiteY6" fmla="*/ 740945 h 740945"/>
                <a:gd name="connsiteX7" fmla="*/ 0 w 669681"/>
                <a:gd name="connsiteY7" fmla="*/ 673977 h 740945"/>
                <a:gd name="connsiteX8" fmla="*/ 0 w 669681"/>
                <a:gd name="connsiteY8" fmla="*/ 66968 h 74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681" h="740945">
                  <a:moveTo>
                    <a:pt x="0" y="66968"/>
                  </a:moveTo>
                  <a:cubicBezTo>
                    <a:pt x="0" y="29983"/>
                    <a:pt x="29983" y="0"/>
                    <a:pt x="66968" y="0"/>
                  </a:cubicBezTo>
                  <a:lnTo>
                    <a:pt x="602713" y="0"/>
                  </a:lnTo>
                  <a:cubicBezTo>
                    <a:pt x="639698" y="0"/>
                    <a:pt x="669681" y="29983"/>
                    <a:pt x="669681" y="66968"/>
                  </a:cubicBezTo>
                  <a:lnTo>
                    <a:pt x="669681" y="673977"/>
                  </a:lnTo>
                  <a:cubicBezTo>
                    <a:pt x="669681" y="710962"/>
                    <a:pt x="639698" y="740945"/>
                    <a:pt x="602713" y="740945"/>
                  </a:cubicBezTo>
                  <a:lnTo>
                    <a:pt x="66968" y="740945"/>
                  </a:lnTo>
                  <a:cubicBezTo>
                    <a:pt x="29983" y="740945"/>
                    <a:pt x="0" y="710962"/>
                    <a:pt x="0" y="673977"/>
                  </a:cubicBezTo>
                  <a:lnTo>
                    <a:pt x="0" y="66968"/>
                  </a:lnTo>
                  <a:close/>
                </a:path>
              </a:pathLst>
            </a:custGeom>
            <a:solidFill>
              <a:srgbClr val="FF0000"/>
            </a:solidFill>
            <a:ln w="28575">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66146" tIns="66146" rIns="66146" bIns="66146" spcCol="1270" anchor="ctr"/>
            <a:lstStyle/>
            <a:p>
              <a:pPr algn="ctr" defTabSz="600075">
                <a:defRPr/>
              </a:pPr>
              <a:r>
                <a:rPr lang="en-US" sz="2000" b="1" dirty="0">
                  <a:solidFill>
                    <a:prstClr val="white"/>
                  </a:solidFill>
                </a:rPr>
                <a:t>00 </a:t>
              </a:r>
            </a:p>
            <a:p>
              <a:pPr algn="ctr" defTabSz="600075">
                <a:lnSpc>
                  <a:spcPct val="90000"/>
                </a:lnSpc>
                <a:spcAft>
                  <a:spcPct val="35000"/>
                </a:spcAft>
                <a:defRPr/>
              </a:pPr>
              <a:r>
                <a:rPr lang="en-US" sz="2000" b="1" dirty="0">
                  <a:solidFill>
                    <a:prstClr val="white"/>
                  </a:solidFill>
                </a:rPr>
                <a:t>PVS</a:t>
              </a:r>
              <a:endParaRPr lang="fr-FR" sz="2000" b="1" dirty="0">
                <a:solidFill>
                  <a:prstClr val="white"/>
                </a:solidFill>
              </a:endParaRPr>
            </a:p>
          </p:txBody>
        </p:sp>
        <p:sp>
          <p:nvSpPr>
            <p:cNvPr id="43" name="Forme libre 19">
              <a:extLst>
                <a:ext uri="{FF2B5EF4-FFF2-40B4-BE49-F238E27FC236}">
                  <a16:creationId xmlns:a16="http://schemas.microsoft.com/office/drawing/2014/main" id="{FFD8B847-A6F5-478F-A1A2-B878AC11B8D0}"/>
                </a:ext>
              </a:extLst>
            </p:cNvPr>
            <p:cNvSpPr/>
            <p:nvPr/>
          </p:nvSpPr>
          <p:spPr bwMode="auto">
            <a:xfrm>
              <a:off x="1753210" y="4582745"/>
              <a:ext cx="1365546" cy="1221230"/>
            </a:xfrm>
            <a:custGeom>
              <a:avLst/>
              <a:gdLst>
                <a:gd name="connsiteX0" fmla="*/ 0 w 853015"/>
                <a:gd name="connsiteY0" fmla="*/ 75191 h 751906"/>
                <a:gd name="connsiteX1" fmla="*/ 75191 w 853015"/>
                <a:gd name="connsiteY1" fmla="*/ 0 h 751906"/>
                <a:gd name="connsiteX2" fmla="*/ 777824 w 853015"/>
                <a:gd name="connsiteY2" fmla="*/ 0 h 751906"/>
                <a:gd name="connsiteX3" fmla="*/ 853015 w 853015"/>
                <a:gd name="connsiteY3" fmla="*/ 75191 h 751906"/>
                <a:gd name="connsiteX4" fmla="*/ 853015 w 853015"/>
                <a:gd name="connsiteY4" fmla="*/ 676715 h 751906"/>
                <a:gd name="connsiteX5" fmla="*/ 777824 w 853015"/>
                <a:gd name="connsiteY5" fmla="*/ 751906 h 751906"/>
                <a:gd name="connsiteX6" fmla="*/ 75191 w 853015"/>
                <a:gd name="connsiteY6" fmla="*/ 751906 h 751906"/>
                <a:gd name="connsiteX7" fmla="*/ 0 w 853015"/>
                <a:gd name="connsiteY7" fmla="*/ 676715 h 751906"/>
                <a:gd name="connsiteX8" fmla="*/ 0 w 853015"/>
                <a:gd name="connsiteY8" fmla="*/ 75191 h 75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015" h="751906">
                  <a:moveTo>
                    <a:pt x="0" y="75191"/>
                  </a:moveTo>
                  <a:cubicBezTo>
                    <a:pt x="0" y="33664"/>
                    <a:pt x="33664" y="0"/>
                    <a:pt x="75191" y="0"/>
                  </a:cubicBezTo>
                  <a:lnTo>
                    <a:pt x="777824" y="0"/>
                  </a:lnTo>
                  <a:cubicBezTo>
                    <a:pt x="819351" y="0"/>
                    <a:pt x="853015" y="33664"/>
                    <a:pt x="853015" y="75191"/>
                  </a:cubicBezTo>
                  <a:lnTo>
                    <a:pt x="853015" y="676715"/>
                  </a:lnTo>
                  <a:cubicBezTo>
                    <a:pt x="853015" y="718242"/>
                    <a:pt x="819351" y="751906"/>
                    <a:pt x="777824" y="751906"/>
                  </a:cubicBezTo>
                  <a:lnTo>
                    <a:pt x="75191" y="751906"/>
                  </a:lnTo>
                  <a:cubicBezTo>
                    <a:pt x="33664" y="751906"/>
                    <a:pt x="0" y="718242"/>
                    <a:pt x="0" y="676715"/>
                  </a:cubicBezTo>
                  <a:lnTo>
                    <a:pt x="0" y="75191"/>
                  </a:lnTo>
                  <a:close/>
                </a:path>
              </a:pathLst>
            </a:custGeom>
            <a:blipFill>
              <a:blip r:embed="rId3"/>
              <a:tile tx="0" ty="0" sx="100000" sy="100000" flip="none" algn="tl"/>
            </a:blipFill>
            <a:ln w="28575">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67952" tIns="67952" rIns="67952" bIns="67952" spcCol="1270" anchor="ctr"/>
            <a:lstStyle/>
            <a:p>
              <a:pPr algn="ctr" defTabSz="600075">
                <a:lnSpc>
                  <a:spcPct val="90000"/>
                </a:lnSpc>
                <a:spcAft>
                  <a:spcPct val="35000"/>
                </a:spcAft>
                <a:defRPr/>
              </a:pPr>
              <a:r>
                <a:rPr lang="en-US" sz="2000" b="1" dirty="0">
                  <a:solidFill>
                    <a:prstClr val="white"/>
                  </a:solidFill>
                </a:rPr>
                <a:t>00</a:t>
              </a:r>
            </a:p>
            <a:p>
              <a:pPr algn="ctr" defTabSz="600075">
                <a:lnSpc>
                  <a:spcPct val="90000"/>
                </a:lnSpc>
                <a:spcAft>
                  <a:spcPct val="35000"/>
                </a:spcAft>
                <a:defRPr/>
              </a:pPr>
              <a:r>
                <a:rPr lang="en-US" sz="2000" b="1" dirty="0">
                  <a:solidFill>
                    <a:prstClr val="white"/>
                  </a:solidFill>
                </a:rPr>
                <a:t>cVDPV2</a:t>
              </a:r>
              <a:endParaRPr lang="fr-FR" sz="2000" dirty="0">
                <a:solidFill>
                  <a:prstClr val="white"/>
                </a:solidFill>
              </a:endParaRPr>
            </a:p>
          </p:txBody>
        </p:sp>
        <p:sp>
          <p:nvSpPr>
            <p:cNvPr id="44" name="Forme libre 21">
              <a:extLst>
                <a:ext uri="{FF2B5EF4-FFF2-40B4-BE49-F238E27FC236}">
                  <a16:creationId xmlns:a16="http://schemas.microsoft.com/office/drawing/2014/main" id="{F83DB40A-20DC-4F62-8B46-C0EE2C957C91}"/>
                </a:ext>
              </a:extLst>
            </p:cNvPr>
            <p:cNvSpPr/>
            <p:nvPr/>
          </p:nvSpPr>
          <p:spPr bwMode="auto">
            <a:xfrm>
              <a:off x="4915528" y="4599692"/>
              <a:ext cx="1828792" cy="1187336"/>
            </a:xfrm>
            <a:custGeom>
              <a:avLst/>
              <a:gdLst>
                <a:gd name="connsiteX0" fmla="*/ 0 w 1374695"/>
                <a:gd name="connsiteY0" fmla="*/ 77798 h 777980"/>
                <a:gd name="connsiteX1" fmla="*/ 77798 w 1374695"/>
                <a:gd name="connsiteY1" fmla="*/ 0 h 777980"/>
                <a:gd name="connsiteX2" fmla="*/ 1296897 w 1374695"/>
                <a:gd name="connsiteY2" fmla="*/ 0 h 777980"/>
                <a:gd name="connsiteX3" fmla="*/ 1374695 w 1374695"/>
                <a:gd name="connsiteY3" fmla="*/ 77798 h 777980"/>
                <a:gd name="connsiteX4" fmla="*/ 1374695 w 1374695"/>
                <a:gd name="connsiteY4" fmla="*/ 700182 h 777980"/>
                <a:gd name="connsiteX5" fmla="*/ 1296897 w 1374695"/>
                <a:gd name="connsiteY5" fmla="*/ 777980 h 777980"/>
                <a:gd name="connsiteX6" fmla="*/ 77798 w 1374695"/>
                <a:gd name="connsiteY6" fmla="*/ 777980 h 777980"/>
                <a:gd name="connsiteX7" fmla="*/ 0 w 1374695"/>
                <a:gd name="connsiteY7" fmla="*/ 700182 h 777980"/>
                <a:gd name="connsiteX8" fmla="*/ 0 w 1374695"/>
                <a:gd name="connsiteY8" fmla="*/ 77798 h 77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695" h="777980">
                  <a:moveTo>
                    <a:pt x="0" y="77798"/>
                  </a:moveTo>
                  <a:cubicBezTo>
                    <a:pt x="0" y="34831"/>
                    <a:pt x="34831" y="0"/>
                    <a:pt x="77798" y="0"/>
                  </a:cubicBezTo>
                  <a:lnTo>
                    <a:pt x="1296897" y="0"/>
                  </a:lnTo>
                  <a:cubicBezTo>
                    <a:pt x="1339864" y="0"/>
                    <a:pt x="1374695" y="34831"/>
                    <a:pt x="1374695" y="77798"/>
                  </a:cubicBezTo>
                  <a:lnTo>
                    <a:pt x="1374695" y="700182"/>
                  </a:lnTo>
                  <a:cubicBezTo>
                    <a:pt x="1374695" y="743149"/>
                    <a:pt x="1339864" y="777980"/>
                    <a:pt x="1296897" y="777980"/>
                  </a:cubicBezTo>
                  <a:lnTo>
                    <a:pt x="77798" y="777980"/>
                  </a:lnTo>
                  <a:cubicBezTo>
                    <a:pt x="34831" y="777980"/>
                    <a:pt x="0" y="743149"/>
                    <a:pt x="0" y="700182"/>
                  </a:cubicBezTo>
                  <a:lnTo>
                    <a:pt x="0" y="77798"/>
                  </a:lnTo>
                  <a:close/>
                </a:path>
              </a:pathLst>
            </a:custGeom>
            <a:solidFill>
              <a:srgbClr val="FFC000"/>
            </a:solidFill>
            <a:ln w="28575">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68525" tIns="68525" rIns="68525" bIns="68525" spcCol="1270" anchor="ctr"/>
            <a:lstStyle/>
            <a:p>
              <a:pPr algn="ctr" defTabSz="600075">
                <a:lnSpc>
                  <a:spcPct val="90000"/>
                </a:lnSpc>
                <a:spcAft>
                  <a:spcPct val="35000"/>
                </a:spcAft>
                <a:defRPr/>
              </a:pPr>
              <a:r>
                <a:rPr lang="en-US" sz="2000" b="1" dirty="0">
                  <a:solidFill>
                    <a:srgbClr val="0070C0"/>
                  </a:solidFill>
                </a:rPr>
                <a:t>00</a:t>
              </a:r>
              <a:r>
                <a:rPr lang="en-US" sz="2000" b="1" dirty="0">
                  <a:solidFill>
                    <a:prstClr val="black"/>
                  </a:solidFill>
                </a:rPr>
                <a:t> Cas</a:t>
              </a:r>
            </a:p>
            <a:p>
              <a:pPr algn="ctr" defTabSz="600075">
                <a:lnSpc>
                  <a:spcPct val="90000"/>
                </a:lnSpc>
                <a:spcAft>
                  <a:spcPct val="35000"/>
                </a:spcAft>
                <a:defRPr/>
              </a:pPr>
              <a:r>
                <a:rPr lang="en-US" sz="2000" b="1" dirty="0">
                  <a:solidFill>
                    <a:prstClr val="black"/>
                  </a:solidFill>
                </a:rPr>
                <a:t>compatibles</a:t>
              </a:r>
              <a:endParaRPr lang="fr-FR" sz="2000" b="1" dirty="0">
                <a:solidFill>
                  <a:prstClr val="black"/>
                </a:solidFill>
              </a:endParaRPr>
            </a:p>
          </p:txBody>
        </p:sp>
        <p:sp>
          <p:nvSpPr>
            <p:cNvPr id="45" name="Forme libre 23">
              <a:extLst>
                <a:ext uri="{FF2B5EF4-FFF2-40B4-BE49-F238E27FC236}">
                  <a16:creationId xmlns:a16="http://schemas.microsoft.com/office/drawing/2014/main" id="{075393B7-F57E-4EE7-AAAD-A13B5E3B285B}"/>
                </a:ext>
              </a:extLst>
            </p:cNvPr>
            <p:cNvSpPr/>
            <p:nvPr/>
          </p:nvSpPr>
          <p:spPr bwMode="auto">
            <a:xfrm>
              <a:off x="9015284" y="4527310"/>
              <a:ext cx="2363446" cy="1221229"/>
            </a:xfrm>
            <a:custGeom>
              <a:avLst/>
              <a:gdLst>
                <a:gd name="connsiteX0" fmla="*/ 0 w 1638165"/>
                <a:gd name="connsiteY0" fmla="*/ 125100 h 1251000"/>
                <a:gd name="connsiteX1" fmla="*/ 125100 w 1638165"/>
                <a:gd name="connsiteY1" fmla="*/ 0 h 1251000"/>
                <a:gd name="connsiteX2" fmla="*/ 1513065 w 1638165"/>
                <a:gd name="connsiteY2" fmla="*/ 0 h 1251000"/>
                <a:gd name="connsiteX3" fmla="*/ 1638165 w 1638165"/>
                <a:gd name="connsiteY3" fmla="*/ 125100 h 1251000"/>
                <a:gd name="connsiteX4" fmla="*/ 1638165 w 1638165"/>
                <a:gd name="connsiteY4" fmla="*/ 1125900 h 1251000"/>
                <a:gd name="connsiteX5" fmla="*/ 1513065 w 1638165"/>
                <a:gd name="connsiteY5" fmla="*/ 1251000 h 1251000"/>
                <a:gd name="connsiteX6" fmla="*/ 125100 w 1638165"/>
                <a:gd name="connsiteY6" fmla="*/ 1251000 h 1251000"/>
                <a:gd name="connsiteX7" fmla="*/ 0 w 1638165"/>
                <a:gd name="connsiteY7" fmla="*/ 1125900 h 1251000"/>
                <a:gd name="connsiteX8" fmla="*/ 0 w 1638165"/>
                <a:gd name="connsiteY8" fmla="*/ 125100 h 12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165" h="1251000">
                  <a:moveTo>
                    <a:pt x="0" y="125100"/>
                  </a:moveTo>
                  <a:cubicBezTo>
                    <a:pt x="0" y="56009"/>
                    <a:pt x="56009" y="0"/>
                    <a:pt x="125100" y="0"/>
                  </a:cubicBezTo>
                  <a:lnTo>
                    <a:pt x="1513065" y="0"/>
                  </a:lnTo>
                  <a:cubicBezTo>
                    <a:pt x="1582156" y="0"/>
                    <a:pt x="1638165" y="56009"/>
                    <a:pt x="1638165" y="125100"/>
                  </a:cubicBezTo>
                  <a:lnTo>
                    <a:pt x="1638165" y="1125900"/>
                  </a:lnTo>
                  <a:cubicBezTo>
                    <a:pt x="1638165" y="1194991"/>
                    <a:pt x="1582156" y="1251000"/>
                    <a:pt x="1513065" y="1251000"/>
                  </a:cubicBezTo>
                  <a:lnTo>
                    <a:pt x="125100" y="1251000"/>
                  </a:lnTo>
                  <a:cubicBezTo>
                    <a:pt x="56009" y="1251000"/>
                    <a:pt x="0" y="1194991"/>
                    <a:pt x="0" y="1125900"/>
                  </a:cubicBezTo>
                  <a:lnTo>
                    <a:pt x="0" y="125100"/>
                  </a:lnTo>
                  <a:close/>
                </a:path>
              </a:pathLst>
            </a:custGeom>
            <a:solidFill>
              <a:schemeClr val="accent2"/>
            </a:solidFill>
            <a:ln w="28575">
              <a:solidFill>
                <a:schemeClr val="tx2"/>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8916" tIns="78916" rIns="78916" bIns="78916" spcCol="1270" anchor="ctr"/>
            <a:lstStyle/>
            <a:p>
              <a:pPr lvl="0"/>
              <a:r>
                <a:rPr lang="fr-FR" sz="1600" b="1" dirty="0">
                  <a:solidFill>
                    <a:schemeClr val="bg1"/>
                  </a:solidFill>
                  <a:cs typeface="Arial" panose="020B0604020202020204" pitchFamily="34" charset="0"/>
                </a:rPr>
                <a:t>En attente  de résultat de culture cellulaire :</a:t>
              </a:r>
              <a:r>
                <a:rPr lang="fr-FR" sz="1600" b="1" dirty="0">
                  <a:solidFill>
                    <a:schemeClr val="tx1"/>
                  </a:solidFill>
                  <a:cs typeface="Arial" panose="020B0604020202020204" pitchFamily="34" charset="0"/>
                </a:rPr>
                <a:t> </a:t>
              </a:r>
              <a:r>
                <a:rPr lang="fr-FR" sz="1600" b="1" dirty="0">
                  <a:solidFill>
                    <a:schemeClr val="bg1"/>
                  </a:solidFill>
                  <a:cs typeface="Arial" panose="020B0604020202020204" pitchFamily="34" charset="0"/>
                </a:rPr>
                <a:t>26</a:t>
              </a:r>
              <a:endParaRPr lang="fr-FR" b="1" dirty="0">
                <a:solidFill>
                  <a:schemeClr val="bg1"/>
                </a:solidFill>
                <a:effectLst>
                  <a:outerShdw blurRad="38100" dist="38100" dir="2700000" algn="tl">
                    <a:srgbClr val="000000">
                      <a:alpha val="43137"/>
                    </a:srgbClr>
                  </a:outerShdw>
                </a:effectLst>
                <a:cs typeface="Arial" charset="0"/>
              </a:endParaRPr>
            </a:p>
          </p:txBody>
        </p:sp>
        <p:sp>
          <p:nvSpPr>
            <p:cNvPr id="47" name="Rectangle 46">
              <a:extLst>
                <a:ext uri="{FF2B5EF4-FFF2-40B4-BE49-F238E27FC236}">
                  <a16:creationId xmlns:a16="http://schemas.microsoft.com/office/drawing/2014/main" id="{049A3EF7-4915-4F5E-B972-1BD79737E574}"/>
                </a:ext>
              </a:extLst>
            </p:cNvPr>
            <p:cNvSpPr/>
            <p:nvPr/>
          </p:nvSpPr>
          <p:spPr bwMode="auto">
            <a:xfrm>
              <a:off x="3194423" y="1793901"/>
              <a:ext cx="1770459" cy="1079898"/>
            </a:xfrm>
            <a:prstGeom prst="rect">
              <a:avLst/>
            </a:prstGeom>
            <a:solidFill>
              <a:srgbClr val="00B05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bg1"/>
                  </a:solidFill>
                </a:rPr>
                <a:t>26 Cas de PFA </a:t>
              </a:r>
            </a:p>
            <a:p>
              <a:pPr algn="ctr">
                <a:defRPr/>
              </a:pPr>
              <a:r>
                <a:rPr lang="fr-FR" b="1" dirty="0">
                  <a:solidFill>
                    <a:schemeClr val="bg1"/>
                  </a:solidFill>
                </a:rPr>
                <a:t>&lt; 15 ans</a:t>
              </a:r>
            </a:p>
          </p:txBody>
        </p:sp>
        <p:sp>
          <p:nvSpPr>
            <p:cNvPr id="48" name="Rectangle 47">
              <a:extLst>
                <a:ext uri="{FF2B5EF4-FFF2-40B4-BE49-F238E27FC236}">
                  <a16:creationId xmlns:a16="http://schemas.microsoft.com/office/drawing/2014/main" id="{7AA340DD-5969-47A4-9D86-4D837993A5EC}"/>
                </a:ext>
              </a:extLst>
            </p:cNvPr>
            <p:cNvSpPr/>
            <p:nvPr/>
          </p:nvSpPr>
          <p:spPr bwMode="auto">
            <a:xfrm>
              <a:off x="9755236" y="1789552"/>
              <a:ext cx="1343025" cy="1079898"/>
            </a:xfrm>
            <a:prstGeom prst="rect">
              <a:avLst/>
            </a:prstGeom>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rgbClr val="FFFF00"/>
                  </a:solidFill>
                </a:rPr>
                <a:t>0</a:t>
              </a:r>
              <a:r>
                <a:rPr lang="fr-FR" b="1" dirty="0">
                  <a:solidFill>
                    <a:prstClr val="white"/>
                  </a:solidFill>
                </a:rPr>
                <a:t>Cas de PFA ≥ 15 ans</a:t>
              </a:r>
            </a:p>
          </p:txBody>
        </p:sp>
        <p:cxnSp>
          <p:nvCxnSpPr>
            <p:cNvPr id="49" name="Connecteur droit 9">
              <a:extLst>
                <a:ext uri="{FF2B5EF4-FFF2-40B4-BE49-F238E27FC236}">
                  <a16:creationId xmlns:a16="http://schemas.microsoft.com/office/drawing/2014/main" id="{A59B1AD2-7654-4C79-815A-FA10781FCE6B}"/>
                </a:ext>
              </a:extLst>
            </p:cNvPr>
            <p:cNvCxnSpPr>
              <a:cxnSpLocks/>
            </p:cNvCxnSpPr>
            <p:nvPr/>
          </p:nvCxnSpPr>
          <p:spPr bwMode="auto">
            <a:xfrm>
              <a:off x="4983340" y="2198725"/>
              <a:ext cx="4771896" cy="1346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Connecteur droit 11">
              <a:extLst>
                <a:ext uri="{FF2B5EF4-FFF2-40B4-BE49-F238E27FC236}">
                  <a16:creationId xmlns:a16="http://schemas.microsoft.com/office/drawing/2014/main" id="{24A69617-B040-4C44-9092-0B4E8E7201E7}"/>
                </a:ext>
              </a:extLst>
            </p:cNvPr>
            <p:cNvCxnSpPr>
              <a:cxnSpLocks/>
            </p:cNvCxnSpPr>
            <p:nvPr/>
          </p:nvCxnSpPr>
          <p:spPr bwMode="auto">
            <a:xfrm>
              <a:off x="6917444" y="1494544"/>
              <a:ext cx="0" cy="70866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Connecteur droit 32">
              <a:extLst>
                <a:ext uri="{FF2B5EF4-FFF2-40B4-BE49-F238E27FC236}">
                  <a16:creationId xmlns:a16="http://schemas.microsoft.com/office/drawing/2014/main" id="{16EBFD6A-CA70-40FE-AB60-E79AD5096096}"/>
                </a:ext>
              </a:extLst>
            </p:cNvPr>
            <p:cNvCxnSpPr/>
            <p:nvPr/>
          </p:nvCxnSpPr>
          <p:spPr bwMode="auto">
            <a:xfrm flipV="1">
              <a:off x="4203191" y="2875899"/>
              <a:ext cx="0" cy="52029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Connecteur droit 33">
              <a:extLst>
                <a:ext uri="{FF2B5EF4-FFF2-40B4-BE49-F238E27FC236}">
                  <a16:creationId xmlns:a16="http://schemas.microsoft.com/office/drawing/2014/main" id="{56C0636A-C14D-4E97-A963-40DFC3C294EA}"/>
                </a:ext>
              </a:extLst>
            </p:cNvPr>
            <p:cNvCxnSpPr>
              <a:cxnSpLocks/>
            </p:cNvCxnSpPr>
            <p:nvPr/>
          </p:nvCxnSpPr>
          <p:spPr bwMode="auto">
            <a:xfrm>
              <a:off x="926173" y="4319850"/>
              <a:ext cx="6889395" cy="3669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Connecteur droit 35">
              <a:extLst>
                <a:ext uri="{FF2B5EF4-FFF2-40B4-BE49-F238E27FC236}">
                  <a16:creationId xmlns:a16="http://schemas.microsoft.com/office/drawing/2014/main" id="{438B7D41-55CA-4B21-91B2-5AB11AE151B9}"/>
                </a:ext>
              </a:extLst>
            </p:cNvPr>
            <p:cNvCxnSpPr>
              <a:cxnSpLocks/>
            </p:cNvCxnSpPr>
            <p:nvPr/>
          </p:nvCxnSpPr>
          <p:spPr bwMode="auto">
            <a:xfrm flipH="1" flipV="1">
              <a:off x="4200810" y="4033258"/>
              <a:ext cx="2381" cy="30360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Connecteur droit 32">
              <a:extLst>
                <a:ext uri="{FF2B5EF4-FFF2-40B4-BE49-F238E27FC236}">
                  <a16:creationId xmlns:a16="http://schemas.microsoft.com/office/drawing/2014/main" id="{16EBFD6A-CA70-40FE-AB60-E79AD5096096}"/>
                </a:ext>
              </a:extLst>
            </p:cNvPr>
            <p:cNvCxnSpPr/>
            <p:nvPr/>
          </p:nvCxnSpPr>
          <p:spPr bwMode="auto">
            <a:xfrm>
              <a:off x="1828877" y="3190796"/>
              <a:ext cx="8387503" cy="3547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Connecteur droit 35">
              <a:extLst>
                <a:ext uri="{FF2B5EF4-FFF2-40B4-BE49-F238E27FC236}">
                  <a16:creationId xmlns:a16="http://schemas.microsoft.com/office/drawing/2014/main" id="{438B7D41-55CA-4B21-91B2-5AB11AE151B9}"/>
                </a:ext>
              </a:extLst>
            </p:cNvPr>
            <p:cNvCxnSpPr>
              <a:cxnSpLocks/>
            </p:cNvCxnSpPr>
            <p:nvPr/>
          </p:nvCxnSpPr>
          <p:spPr bwMode="auto">
            <a:xfrm flipH="1" flipV="1">
              <a:off x="5538653" y="4361159"/>
              <a:ext cx="2382" cy="2160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Connecteur droit 35">
              <a:extLst>
                <a:ext uri="{FF2B5EF4-FFF2-40B4-BE49-F238E27FC236}">
                  <a16:creationId xmlns:a16="http://schemas.microsoft.com/office/drawing/2014/main" id="{438B7D41-55CA-4B21-91B2-5AB11AE151B9}"/>
                </a:ext>
              </a:extLst>
            </p:cNvPr>
            <p:cNvCxnSpPr>
              <a:cxnSpLocks/>
            </p:cNvCxnSpPr>
            <p:nvPr/>
          </p:nvCxnSpPr>
          <p:spPr bwMode="auto">
            <a:xfrm flipH="1" flipV="1">
              <a:off x="3874099" y="4356549"/>
              <a:ext cx="2382" cy="2160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Connecteur droit 35">
              <a:extLst>
                <a:ext uri="{FF2B5EF4-FFF2-40B4-BE49-F238E27FC236}">
                  <a16:creationId xmlns:a16="http://schemas.microsoft.com/office/drawing/2014/main" id="{438B7D41-55CA-4B21-91B2-5AB11AE151B9}"/>
                </a:ext>
              </a:extLst>
            </p:cNvPr>
            <p:cNvCxnSpPr>
              <a:cxnSpLocks/>
            </p:cNvCxnSpPr>
            <p:nvPr/>
          </p:nvCxnSpPr>
          <p:spPr bwMode="auto">
            <a:xfrm flipH="1" flipV="1">
              <a:off x="2419571" y="4348745"/>
              <a:ext cx="2382" cy="2160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Connecteur droit 35">
              <a:extLst>
                <a:ext uri="{FF2B5EF4-FFF2-40B4-BE49-F238E27FC236}">
                  <a16:creationId xmlns:a16="http://schemas.microsoft.com/office/drawing/2014/main" id="{438B7D41-55CA-4B21-91B2-5AB11AE151B9}"/>
                </a:ext>
              </a:extLst>
            </p:cNvPr>
            <p:cNvCxnSpPr>
              <a:cxnSpLocks/>
            </p:cNvCxnSpPr>
            <p:nvPr/>
          </p:nvCxnSpPr>
          <p:spPr bwMode="auto">
            <a:xfrm flipV="1">
              <a:off x="926174" y="4318736"/>
              <a:ext cx="0" cy="25388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0" name="Forme libre 10">
              <a:extLst>
                <a:ext uri="{FF2B5EF4-FFF2-40B4-BE49-F238E27FC236}">
                  <a16:creationId xmlns:a16="http://schemas.microsoft.com/office/drawing/2014/main" id="{96CD4F59-6BB7-48B4-9A27-6A988A3FF05B}"/>
                </a:ext>
              </a:extLst>
            </p:cNvPr>
            <p:cNvSpPr/>
            <p:nvPr/>
          </p:nvSpPr>
          <p:spPr bwMode="auto">
            <a:xfrm>
              <a:off x="1056728" y="3397722"/>
              <a:ext cx="1733550" cy="635536"/>
            </a:xfrm>
            <a:custGeom>
              <a:avLst/>
              <a:gdLst>
                <a:gd name="connsiteX0" fmla="*/ 0 w 2310062"/>
                <a:gd name="connsiteY0" fmla="*/ 79223 h 792225"/>
                <a:gd name="connsiteX1" fmla="*/ 79223 w 2310062"/>
                <a:gd name="connsiteY1" fmla="*/ 0 h 792225"/>
                <a:gd name="connsiteX2" fmla="*/ 2230840 w 2310062"/>
                <a:gd name="connsiteY2" fmla="*/ 0 h 792225"/>
                <a:gd name="connsiteX3" fmla="*/ 2310063 w 2310062"/>
                <a:gd name="connsiteY3" fmla="*/ 79223 h 792225"/>
                <a:gd name="connsiteX4" fmla="*/ 2310062 w 2310062"/>
                <a:gd name="connsiteY4" fmla="*/ 713003 h 792225"/>
                <a:gd name="connsiteX5" fmla="*/ 2230839 w 2310062"/>
                <a:gd name="connsiteY5" fmla="*/ 792226 h 792225"/>
                <a:gd name="connsiteX6" fmla="*/ 79223 w 2310062"/>
                <a:gd name="connsiteY6" fmla="*/ 792225 h 792225"/>
                <a:gd name="connsiteX7" fmla="*/ 0 w 2310062"/>
                <a:gd name="connsiteY7" fmla="*/ 713002 h 792225"/>
                <a:gd name="connsiteX8" fmla="*/ 0 w 2310062"/>
                <a:gd name="connsiteY8" fmla="*/ 79223 h 79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0062" h="792225">
                  <a:moveTo>
                    <a:pt x="0" y="79223"/>
                  </a:moveTo>
                  <a:cubicBezTo>
                    <a:pt x="0" y="35469"/>
                    <a:pt x="35469" y="0"/>
                    <a:pt x="79223" y="0"/>
                  </a:cubicBezTo>
                  <a:lnTo>
                    <a:pt x="2230840" y="0"/>
                  </a:lnTo>
                  <a:cubicBezTo>
                    <a:pt x="2274594" y="0"/>
                    <a:pt x="2310063" y="35469"/>
                    <a:pt x="2310063" y="79223"/>
                  </a:cubicBezTo>
                  <a:cubicBezTo>
                    <a:pt x="2310063" y="290483"/>
                    <a:pt x="2310062" y="501743"/>
                    <a:pt x="2310062" y="713003"/>
                  </a:cubicBezTo>
                  <a:cubicBezTo>
                    <a:pt x="2310062" y="756757"/>
                    <a:pt x="2274593" y="792226"/>
                    <a:pt x="2230839" y="792226"/>
                  </a:cubicBezTo>
                  <a:lnTo>
                    <a:pt x="79223" y="792225"/>
                  </a:lnTo>
                  <a:cubicBezTo>
                    <a:pt x="35469" y="792225"/>
                    <a:pt x="0" y="756756"/>
                    <a:pt x="0" y="713002"/>
                  </a:cubicBezTo>
                  <a:lnTo>
                    <a:pt x="0" y="79223"/>
                  </a:lnTo>
                  <a:close/>
                </a:path>
              </a:pathLst>
            </a:custGeom>
            <a:blipFill>
              <a:blip r:embed="rId4"/>
              <a:tile tx="0" ty="0" sx="100000" sy="100000" flip="none" algn="tl"/>
            </a:blipFill>
            <a:ln w="28575">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74552" tIns="74552" rIns="74552" bIns="74552" spcCol="1270" anchor="ctr"/>
            <a:lstStyle/>
            <a:p>
              <a:pPr algn="ctr" defTabSz="666750">
                <a:lnSpc>
                  <a:spcPct val="90000"/>
                </a:lnSpc>
                <a:spcAft>
                  <a:spcPct val="35000"/>
                </a:spcAft>
                <a:defRPr/>
              </a:pPr>
              <a:r>
                <a:rPr lang="fr-FR" sz="1500" b="1" dirty="0">
                  <a:solidFill>
                    <a:schemeClr val="tx1"/>
                  </a:solidFill>
                </a:rPr>
                <a:t>00</a:t>
              </a:r>
              <a:r>
                <a:rPr lang="fr-FR" sz="1500" b="1" dirty="0">
                  <a:solidFill>
                    <a:srgbClr val="FFFF00"/>
                  </a:solidFill>
                </a:rPr>
                <a:t>  </a:t>
              </a:r>
              <a:r>
                <a:rPr lang="fr-FR" sz="1500" b="1" dirty="0">
                  <a:solidFill>
                    <a:schemeClr val="tx1"/>
                  </a:solidFill>
                </a:rPr>
                <a:t>Cas sans prélèvement </a:t>
              </a:r>
            </a:p>
          </p:txBody>
        </p:sp>
        <p:cxnSp>
          <p:nvCxnSpPr>
            <p:cNvPr id="61" name="Connecteur droit 32">
              <a:extLst>
                <a:ext uri="{FF2B5EF4-FFF2-40B4-BE49-F238E27FC236}">
                  <a16:creationId xmlns:a16="http://schemas.microsoft.com/office/drawing/2014/main" id="{16EBFD6A-CA70-40FE-AB60-E79AD5096096}"/>
                </a:ext>
              </a:extLst>
            </p:cNvPr>
            <p:cNvCxnSpPr/>
            <p:nvPr/>
          </p:nvCxnSpPr>
          <p:spPr bwMode="auto">
            <a:xfrm flipV="1">
              <a:off x="1828303" y="3183718"/>
              <a:ext cx="0" cy="22933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Connecteur droit 35">
              <a:extLst>
                <a:ext uri="{FF2B5EF4-FFF2-40B4-BE49-F238E27FC236}">
                  <a16:creationId xmlns:a16="http://schemas.microsoft.com/office/drawing/2014/main" id="{438B7D41-55CA-4B21-91B2-5AB11AE151B9}"/>
                </a:ext>
              </a:extLst>
            </p:cNvPr>
            <p:cNvCxnSpPr>
              <a:cxnSpLocks/>
            </p:cNvCxnSpPr>
            <p:nvPr/>
          </p:nvCxnSpPr>
          <p:spPr bwMode="auto">
            <a:xfrm flipH="1" flipV="1">
              <a:off x="7811997" y="4348745"/>
              <a:ext cx="2382" cy="2160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Forme libre 25">
              <a:extLst>
                <a:ext uri="{FF2B5EF4-FFF2-40B4-BE49-F238E27FC236}">
                  <a16:creationId xmlns:a16="http://schemas.microsoft.com/office/drawing/2014/main" id="{CA86243C-9110-4908-8CD3-5ADC8DEE163A}"/>
                </a:ext>
              </a:extLst>
            </p:cNvPr>
            <p:cNvSpPr/>
            <p:nvPr/>
          </p:nvSpPr>
          <p:spPr bwMode="auto">
            <a:xfrm>
              <a:off x="9365743" y="3588912"/>
              <a:ext cx="1701274" cy="734636"/>
            </a:xfrm>
            <a:custGeom>
              <a:avLst/>
              <a:gdLst>
                <a:gd name="connsiteX0" fmla="*/ 0 w 3337270"/>
                <a:gd name="connsiteY0" fmla="*/ 82733 h 827325"/>
                <a:gd name="connsiteX1" fmla="*/ 82733 w 3337270"/>
                <a:gd name="connsiteY1" fmla="*/ 0 h 827325"/>
                <a:gd name="connsiteX2" fmla="*/ 3254538 w 3337270"/>
                <a:gd name="connsiteY2" fmla="*/ 0 h 827325"/>
                <a:gd name="connsiteX3" fmla="*/ 3337271 w 3337270"/>
                <a:gd name="connsiteY3" fmla="*/ 82733 h 827325"/>
                <a:gd name="connsiteX4" fmla="*/ 3337270 w 3337270"/>
                <a:gd name="connsiteY4" fmla="*/ 744593 h 827325"/>
                <a:gd name="connsiteX5" fmla="*/ 3254537 w 3337270"/>
                <a:gd name="connsiteY5" fmla="*/ 827326 h 827325"/>
                <a:gd name="connsiteX6" fmla="*/ 82733 w 3337270"/>
                <a:gd name="connsiteY6" fmla="*/ 827325 h 827325"/>
                <a:gd name="connsiteX7" fmla="*/ 0 w 3337270"/>
                <a:gd name="connsiteY7" fmla="*/ 744592 h 827325"/>
                <a:gd name="connsiteX8" fmla="*/ 0 w 3337270"/>
                <a:gd name="connsiteY8" fmla="*/ 82733 h 82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7270" h="827325">
                  <a:moveTo>
                    <a:pt x="0" y="82733"/>
                  </a:moveTo>
                  <a:cubicBezTo>
                    <a:pt x="0" y="37041"/>
                    <a:pt x="37041" y="0"/>
                    <a:pt x="82733" y="0"/>
                  </a:cubicBezTo>
                  <a:lnTo>
                    <a:pt x="3254538" y="0"/>
                  </a:lnTo>
                  <a:cubicBezTo>
                    <a:pt x="3300230" y="0"/>
                    <a:pt x="3337271" y="37041"/>
                    <a:pt x="3337271" y="82733"/>
                  </a:cubicBezTo>
                  <a:cubicBezTo>
                    <a:pt x="3337271" y="303353"/>
                    <a:pt x="3337270" y="523973"/>
                    <a:pt x="3337270" y="744593"/>
                  </a:cubicBezTo>
                  <a:cubicBezTo>
                    <a:pt x="3337270" y="790285"/>
                    <a:pt x="3300229" y="827326"/>
                    <a:pt x="3254537" y="827326"/>
                  </a:cubicBezTo>
                  <a:lnTo>
                    <a:pt x="82733" y="827325"/>
                  </a:lnTo>
                  <a:cubicBezTo>
                    <a:pt x="37041" y="827325"/>
                    <a:pt x="0" y="790284"/>
                    <a:pt x="0" y="744592"/>
                  </a:cubicBezTo>
                  <a:lnTo>
                    <a:pt x="0" y="82733"/>
                  </a:lnTo>
                  <a:close/>
                </a:path>
              </a:pathLst>
            </a:custGeom>
            <a:solidFill>
              <a:schemeClr val="accent6">
                <a:lumMod val="60000"/>
                <a:lumOff val="40000"/>
              </a:schemeClr>
            </a:solidFill>
            <a:ln w="28575">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75324" tIns="75324" rIns="75324" bIns="75324" spcCol="1270" anchor="ctr"/>
            <a:lstStyle/>
            <a:p>
              <a:pPr algn="ctr" defTabSz="666750">
                <a:defRPr/>
              </a:pPr>
              <a:r>
                <a:rPr lang="fr-FR" sz="1500" b="1" dirty="0">
                  <a:solidFill>
                    <a:schemeClr val="bg1"/>
                  </a:solidFill>
                </a:rPr>
                <a:t>13 cas </a:t>
              </a:r>
              <a:r>
                <a:rPr lang="fr-FR" sz="1500" b="1" dirty="0">
                  <a:solidFill>
                    <a:prstClr val="white"/>
                  </a:solidFill>
                </a:rPr>
                <a:t>En attente résultat labo </a:t>
              </a:r>
            </a:p>
          </p:txBody>
        </p:sp>
      </p:grpSp>
      <p:cxnSp>
        <p:nvCxnSpPr>
          <p:cNvPr id="66" name="Connecteur droit 32">
            <a:extLst>
              <a:ext uri="{FF2B5EF4-FFF2-40B4-BE49-F238E27FC236}">
                <a16:creationId xmlns:a16="http://schemas.microsoft.com/office/drawing/2014/main" id="{16EBFD6A-CA70-40FE-AB60-E79AD5096096}"/>
              </a:ext>
            </a:extLst>
          </p:cNvPr>
          <p:cNvCxnSpPr/>
          <p:nvPr/>
        </p:nvCxnSpPr>
        <p:spPr bwMode="auto">
          <a:xfrm flipV="1">
            <a:off x="9476918" y="4982293"/>
            <a:ext cx="0" cy="16990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Connecteur droit 32">
            <a:extLst>
              <a:ext uri="{FF2B5EF4-FFF2-40B4-BE49-F238E27FC236}">
                <a16:creationId xmlns:a16="http://schemas.microsoft.com/office/drawing/2014/main" id="{16EBFD6A-CA70-40FE-AB60-E79AD5096096}"/>
              </a:ext>
            </a:extLst>
          </p:cNvPr>
          <p:cNvCxnSpPr/>
          <p:nvPr/>
        </p:nvCxnSpPr>
        <p:spPr bwMode="auto">
          <a:xfrm flipV="1">
            <a:off x="9460992" y="3911908"/>
            <a:ext cx="846" cy="27604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23238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089EF189-47FF-4C48-AFA9-9E0254215970}"/>
              </a:ext>
            </a:extLst>
          </p:cNvPr>
          <p:cNvSpPr txBox="1">
            <a:spLocks/>
          </p:cNvSpPr>
          <p:nvPr/>
        </p:nvSpPr>
        <p:spPr>
          <a:xfrm>
            <a:off x="0" y="54859"/>
            <a:ext cx="12266762" cy="1007170"/>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4270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20279" algn="just" defTabSz="685800">
              <a:lnSpc>
                <a:spcPct val="150000"/>
              </a:lnSpc>
              <a:defRPr/>
            </a:pPr>
            <a:r>
              <a:rPr lang="fr-FR" altLang="fr-FR" sz="2000" b="1" dirty="0">
                <a:solidFill>
                  <a:prstClr val="white"/>
                </a:solidFill>
                <a:latin typeface="Comic Sans MS" panose="030F0702030302020204" pitchFamily="66" charset="0"/>
                <a:ea typeface="Calibri" panose="020F0502020204030204" pitchFamily="34" charset="0"/>
                <a:cs typeface="Calibri" panose="020F0502020204030204" pitchFamily="34" charset="0"/>
              </a:rPr>
              <a:t>Districts silencieux depuis une année période de la Sem16_2022 à la Sem15_2023</a:t>
            </a:r>
          </a:p>
        </p:txBody>
      </p:sp>
      <p:graphicFrame>
        <p:nvGraphicFramePr>
          <p:cNvPr id="2" name="Tableau 1">
            <a:extLst>
              <a:ext uri="{FF2B5EF4-FFF2-40B4-BE49-F238E27FC236}">
                <a16:creationId xmlns:a16="http://schemas.microsoft.com/office/drawing/2014/main" id="{F61ADBB5-9137-C80C-772A-7E13578855E5}"/>
              </a:ext>
            </a:extLst>
          </p:cNvPr>
          <p:cNvGraphicFramePr>
            <a:graphicFrameLocks noGrp="1"/>
          </p:cNvGraphicFramePr>
          <p:nvPr>
            <p:extLst>
              <p:ext uri="{D42A27DB-BD31-4B8C-83A1-F6EECF244321}">
                <p14:modId xmlns:p14="http://schemas.microsoft.com/office/powerpoint/2010/main" val="2005215886"/>
              </p:ext>
            </p:extLst>
          </p:nvPr>
        </p:nvGraphicFramePr>
        <p:xfrm>
          <a:off x="0" y="1062028"/>
          <a:ext cx="12192000" cy="2837113"/>
        </p:xfrm>
        <a:graphic>
          <a:graphicData uri="http://schemas.openxmlformats.org/drawingml/2006/table">
            <a:tbl>
              <a:tblPr/>
              <a:tblGrid>
                <a:gridCol w="4324863">
                  <a:extLst>
                    <a:ext uri="{9D8B030D-6E8A-4147-A177-3AD203B41FA5}">
                      <a16:colId xmlns:a16="http://schemas.microsoft.com/office/drawing/2014/main" val="2948239683"/>
                    </a:ext>
                  </a:extLst>
                </a:gridCol>
                <a:gridCol w="2471352">
                  <a:extLst>
                    <a:ext uri="{9D8B030D-6E8A-4147-A177-3AD203B41FA5}">
                      <a16:colId xmlns:a16="http://schemas.microsoft.com/office/drawing/2014/main" val="2873331343"/>
                    </a:ext>
                  </a:extLst>
                </a:gridCol>
                <a:gridCol w="2924433">
                  <a:extLst>
                    <a:ext uri="{9D8B030D-6E8A-4147-A177-3AD203B41FA5}">
                      <a16:colId xmlns:a16="http://schemas.microsoft.com/office/drawing/2014/main" val="3524620765"/>
                    </a:ext>
                  </a:extLst>
                </a:gridCol>
                <a:gridCol w="2471352">
                  <a:extLst>
                    <a:ext uri="{9D8B030D-6E8A-4147-A177-3AD203B41FA5}">
                      <a16:colId xmlns:a16="http://schemas.microsoft.com/office/drawing/2014/main" val="3597326904"/>
                    </a:ext>
                  </a:extLst>
                </a:gridCol>
              </a:tblGrid>
              <a:tr h="940309">
                <a:tc>
                  <a:txBody>
                    <a:bodyPr/>
                    <a:lstStyle/>
                    <a:p>
                      <a:pPr algn="l" fontAlgn="b"/>
                      <a:r>
                        <a:rPr lang="en-US" sz="2400" b="1" i="0" u="none" strike="noStrike" dirty="0">
                          <a:solidFill>
                            <a:srgbClr val="000000"/>
                          </a:solidFill>
                          <a:effectLst/>
                          <a:latin typeface="Calibri" panose="020F0502020204030204" pitchFamily="34" charset="0"/>
                        </a:rPr>
                        <a:t>Province Sanitaire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Calibri" panose="020F0502020204030204" pitchFamily="34" charset="0"/>
                        </a:rPr>
                        <a:t>District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400" b="1" i="0" u="none" strike="noStrike">
                          <a:solidFill>
                            <a:srgbClr val="FFFFFF"/>
                          </a:solidFill>
                          <a:effectLst/>
                          <a:latin typeface="Comic Sans MS" panose="030F0702030302020204" pitchFamily="66" charset="0"/>
                        </a:rPr>
                        <a:t>Pop&lt;15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l" fontAlgn="ctr"/>
                      <a:r>
                        <a:rPr lang="en-US" sz="2400" b="1" i="0" u="none" strike="noStrike">
                          <a:solidFill>
                            <a:srgbClr val="FFFFFF"/>
                          </a:solidFill>
                          <a:effectLst/>
                          <a:latin typeface="Comic Sans MS" panose="030F0702030302020204" pitchFamily="66" charset="0"/>
                        </a:rPr>
                        <a:t>Cas PFA attendus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3413342426"/>
                  </a:ext>
                </a:extLst>
              </a:tr>
              <a:tr h="474201">
                <a:tc>
                  <a:txBody>
                    <a:bodyPr/>
                    <a:lstStyle/>
                    <a:p>
                      <a:pPr algn="l" fontAlgn="b"/>
                      <a:r>
                        <a:rPr lang="en-US" sz="2400" b="0" i="0" u="none" strike="noStrike">
                          <a:solidFill>
                            <a:srgbClr val="000000"/>
                          </a:solidFill>
                          <a:effectLst/>
                          <a:latin typeface="Calibri" panose="020F0502020204030204" pitchFamily="34" charset="0"/>
                        </a:rPr>
                        <a:t>Bujumbura Mairie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panose="020F0502020204030204" pitchFamily="34" charset="0"/>
                        </a:rPr>
                        <a:t>Zone Nord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180543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234353"/>
                  </a:ext>
                </a:extLst>
              </a:tr>
              <a:tr h="474201">
                <a:tc>
                  <a:txBody>
                    <a:bodyPr/>
                    <a:lstStyle/>
                    <a:p>
                      <a:pPr algn="l" fontAlgn="b"/>
                      <a:r>
                        <a:rPr lang="en-US" sz="2400" b="0" i="0" u="none" strike="noStrike">
                          <a:solidFill>
                            <a:srgbClr val="000000"/>
                          </a:solidFill>
                          <a:effectLst/>
                          <a:latin typeface="Calibri" panose="020F0502020204030204" pitchFamily="34" charset="0"/>
                        </a:rPr>
                        <a:t>Gitega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err="1">
                          <a:solidFill>
                            <a:srgbClr val="000000"/>
                          </a:solidFill>
                          <a:effectLst/>
                          <a:latin typeface="Calibri" panose="020F0502020204030204" pitchFamily="34" charset="0"/>
                        </a:rPr>
                        <a:t>Kibuye</a:t>
                      </a:r>
                      <a:endParaRPr lang="en-US" sz="24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138387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166522"/>
                  </a:ext>
                </a:extLst>
              </a:tr>
              <a:tr h="474201">
                <a:tc>
                  <a:txBody>
                    <a:bodyPr/>
                    <a:lstStyle/>
                    <a:p>
                      <a:pPr algn="l" fontAlgn="b"/>
                      <a:r>
                        <a:rPr lang="en-US" sz="2400" b="0" i="0" u="none" strike="noStrike">
                          <a:solidFill>
                            <a:srgbClr val="000000"/>
                          </a:solidFill>
                          <a:effectLst/>
                          <a:latin typeface="Calibri" panose="020F0502020204030204" pitchFamily="34" charset="0"/>
                        </a:rPr>
                        <a:t>Rumonge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panose="020F0502020204030204" pitchFamily="34" charset="0"/>
                        </a:rPr>
                        <a:t>Bugarama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107552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964338"/>
                  </a:ext>
                </a:extLst>
              </a:tr>
              <a:tr h="474201">
                <a:tc>
                  <a:txBody>
                    <a:bodyPr/>
                    <a:lstStyle/>
                    <a:p>
                      <a:pPr algn="l" fontAlgn="b"/>
                      <a:r>
                        <a:rPr lang="en-US" sz="2400" b="0" i="0" u="none" strike="noStrike">
                          <a:solidFill>
                            <a:srgbClr val="000000"/>
                          </a:solidFill>
                          <a:effectLst/>
                          <a:latin typeface="Calibri" panose="020F0502020204030204" pitchFamily="34" charset="0"/>
                        </a:rPr>
                        <a:t>Rutana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panose="020F0502020204030204" pitchFamily="34" charset="0"/>
                        </a:rPr>
                        <a:t>Gihofi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125164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9395148"/>
                  </a:ext>
                </a:extLst>
              </a:tr>
            </a:tbl>
          </a:graphicData>
        </a:graphic>
      </p:graphicFrame>
    </p:spTree>
    <p:extLst>
      <p:ext uri="{BB962C8B-B14F-4D97-AF65-F5344CB8AC3E}">
        <p14:creationId xmlns:p14="http://schemas.microsoft.com/office/powerpoint/2010/main" val="4259530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a:extLst>
              <a:ext uri="{FF2B5EF4-FFF2-40B4-BE49-F238E27FC236}">
                <a16:creationId xmlns:a16="http://schemas.microsoft.com/office/drawing/2014/main" id="{06FBDA33-C167-4A1E-BDC9-85D0968E667E}"/>
              </a:ext>
            </a:extLst>
          </p:cNvPr>
          <p:cNvSpPr txBox="1"/>
          <p:nvPr/>
        </p:nvSpPr>
        <p:spPr>
          <a:xfrm>
            <a:off x="3348039" y="928688"/>
            <a:ext cx="298847" cy="247650"/>
          </a:xfrm>
          <a:prstGeom prst="rect">
            <a:avLst/>
          </a:prstGeom>
        </p:spPr>
        <p:txBody>
          <a:bodyPr lIns="0" tIns="11906" rIns="0" bIns="0"/>
          <a:lstStyle/>
          <a:p>
            <a:pPr marL="9525" defTabSz="685800">
              <a:lnSpc>
                <a:spcPts val="1875"/>
              </a:lnSpc>
              <a:defRPr/>
            </a:pPr>
            <a:r>
              <a:rPr b="1" spc="-2" dirty="0">
                <a:solidFill>
                  <a:srgbClr val="FFFFFF"/>
                </a:solidFill>
                <a:latin typeface="Calibri"/>
                <a:cs typeface="Calibri"/>
              </a:rPr>
              <a:t>du</a:t>
            </a:r>
            <a:endParaRPr>
              <a:solidFill>
                <a:prstClr val="black"/>
              </a:solidFill>
              <a:latin typeface="Calibri"/>
              <a:cs typeface="Calibri"/>
            </a:endParaRPr>
          </a:p>
        </p:txBody>
      </p:sp>
      <p:sp>
        <p:nvSpPr>
          <p:cNvPr id="15" name="object 15">
            <a:extLst>
              <a:ext uri="{FF2B5EF4-FFF2-40B4-BE49-F238E27FC236}">
                <a16:creationId xmlns:a16="http://schemas.microsoft.com/office/drawing/2014/main" id="{B724A605-3CDE-4536-85DF-5F0ED3D1D34F}"/>
              </a:ext>
            </a:extLst>
          </p:cNvPr>
          <p:cNvSpPr txBox="1"/>
          <p:nvPr/>
        </p:nvSpPr>
        <p:spPr>
          <a:xfrm>
            <a:off x="3644505" y="928688"/>
            <a:ext cx="561975" cy="247650"/>
          </a:xfrm>
          <a:prstGeom prst="rect">
            <a:avLst/>
          </a:prstGeom>
        </p:spPr>
        <p:txBody>
          <a:bodyPr lIns="0" tIns="11906" rIns="0" bIns="0"/>
          <a:lstStyle/>
          <a:p>
            <a:pPr marL="9525" defTabSz="685800">
              <a:lnSpc>
                <a:spcPts val="1875"/>
              </a:lnSpc>
              <a:defRPr/>
            </a:pPr>
            <a:r>
              <a:rPr b="1" spc="-4" dirty="0">
                <a:solidFill>
                  <a:srgbClr val="FFFFFF"/>
                </a:solidFill>
                <a:latin typeface="Calibri"/>
                <a:cs typeface="Calibri"/>
              </a:rPr>
              <a:t>profil</a:t>
            </a:r>
            <a:endParaRPr>
              <a:solidFill>
                <a:prstClr val="black"/>
              </a:solidFill>
              <a:latin typeface="Calibri"/>
              <a:cs typeface="Calibri"/>
            </a:endParaRPr>
          </a:p>
        </p:txBody>
      </p:sp>
      <p:sp>
        <p:nvSpPr>
          <p:cNvPr id="24581" name="object 14"/>
          <p:cNvSpPr txBox="1">
            <a:spLocks noChangeArrowheads="1"/>
          </p:cNvSpPr>
          <p:nvPr/>
        </p:nvSpPr>
        <p:spPr bwMode="auto">
          <a:xfrm>
            <a:off x="4202907" y="928688"/>
            <a:ext cx="382191"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des</a:t>
            </a:r>
            <a:endParaRPr lang="fr-FR" altLang="fr-FR">
              <a:solidFill>
                <a:srgbClr val="000000"/>
              </a:solidFill>
              <a:ea typeface="Calibri" panose="020F0502020204030204" pitchFamily="34" charset="0"/>
              <a:cs typeface="Calibri" panose="020F0502020204030204" pitchFamily="34" charset="0"/>
            </a:endParaRPr>
          </a:p>
        </p:txBody>
      </p:sp>
      <p:sp>
        <p:nvSpPr>
          <p:cNvPr id="13" name="object 13">
            <a:extLst>
              <a:ext uri="{FF2B5EF4-FFF2-40B4-BE49-F238E27FC236}">
                <a16:creationId xmlns:a16="http://schemas.microsoft.com/office/drawing/2014/main" id="{B5C73E3E-BBBC-4131-ACCA-2972B39EEEDD}"/>
              </a:ext>
            </a:extLst>
          </p:cNvPr>
          <p:cNvSpPr txBox="1"/>
          <p:nvPr/>
        </p:nvSpPr>
        <p:spPr>
          <a:xfrm>
            <a:off x="4585099" y="928688"/>
            <a:ext cx="1034653" cy="247650"/>
          </a:xfrm>
          <a:prstGeom prst="rect">
            <a:avLst/>
          </a:prstGeom>
        </p:spPr>
        <p:txBody>
          <a:bodyPr lIns="0" tIns="11906" rIns="0" bIns="0"/>
          <a:lstStyle/>
          <a:p>
            <a:pPr marL="9525" defTabSz="685800">
              <a:lnSpc>
                <a:spcPts val="1875"/>
              </a:lnSpc>
              <a:defRPr/>
            </a:pPr>
            <a:r>
              <a:rPr b="1" spc="-2" dirty="0">
                <a:solidFill>
                  <a:srgbClr val="FFFFFF"/>
                </a:solidFill>
                <a:latin typeface="Calibri"/>
                <a:cs typeface="Calibri"/>
              </a:rPr>
              <a:t>personnes</a:t>
            </a:r>
            <a:endParaRPr>
              <a:solidFill>
                <a:prstClr val="black"/>
              </a:solidFill>
              <a:latin typeface="Calibri"/>
              <a:cs typeface="Calibri"/>
            </a:endParaRPr>
          </a:p>
        </p:txBody>
      </p:sp>
      <p:sp>
        <p:nvSpPr>
          <p:cNvPr id="24583" name="object 12"/>
          <p:cNvSpPr txBox="1">
            <a:spLocks noChangeArrowheads="1"/>
          </p:cNvSpPr>
          <p:nvPr/>
        </p:nvSpPr>
        <p:spPr bwMode="auto">
          <a:xfrm>
            <a:off x="5617369" y="928689"/>
            <a:ext cx="1347788" cy="52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ayant détecté</a:t>
            </a:r>
            <a:endParaRPr lang="fr-FR" altLang="fr-FR">
              <a:solidFill>
                <a:srgbClr val="000000"/>
              </a:solidFill>
              <a:ea typeface="Calibri" panose="020F0502020204030204" pitchFamily="34" charset="0"/>
              <a:cs typeface="Calibri" panose="020F0502020204030204" pitchFamily="34" charset="0"/>
            </a:endParaRPr>
          </a:p>
          <a:p>
            <a:pPr marL="9525" defTabSz="685800">
              <a:lnSpc>
                <a:spcPts val="2156"/>
              </a:lnSpc>
              <a:spcBef>
                <a:spcPts val="19"/>
              </a:spcBef>
              <a:defRPr/>
            </a:pPr>
            <a:r>
              <a:rPr lang="fr-FR" altLang="fr-FR" b="1">
                <a:solidFill>
                  <a:srgbClr val="FFFFFF"/>
                </a:solidFill>
                <a:ea typeface="Calibri" panose="020F0502020204030204" pitchFamily="34" charset="0"/>
                <a:cs typeface="Calibri" panose="020F0502020204030204" pitchFamily="34" charset="0"/>
              </a:rPr>
              <a:t>2019</a:t>
            </a:r>
            <a:endParaRPr lang="fr-FR" altLang="fr-FR">
              <a:solidFill>
                <a:srgbClr val="000000"/>
              </a:solidFill>
              <a:ea typeface="Calibri" panose="020F0502020204030204" pitchFamily="34" charset="0"/>
              <a:cs typeface="Calibri" panose="020F0502020204030204" pitchFamily="34" charset="0"/>
            </a:endParaRPr>
          </a:p>
        </p:txBody>
      </p:sp>
      <p:sp>
        <p:nvSpPr>
          <p:cNvPr id="24584" name="object 11"/>
          <p:cNvSpPr txBox="1">
            <a:spLocks noChangeArrowheads="1"/>
          </p:cNvSpPr>
          <p:nvPr/>
        </p:nvSpPr>
        <p:spPr bwMode="auto">
          <a:xfrm>
            <a:off x="6963968" y="928688"/>
            <a:ext cx="31551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les</a:t>
            </a:r>
            <a:endParaRPr lang="fr-FR" altLang="fr-FR">
              <a:solidFill>
                <a:srgbClr val="000000"/>
              </a:solidFill>
              <a:ea typeface="Calibri" panose="020F0502020204030204" pitchFamily="34" charset="0"/>
              <a:cs typeface="Calibri" panose="020F0502020204030204" pitchFamily="34" charset="0"/>
            </a:endParaRPr>
          </a:p>
        </p:txBody>
      </p:sp>
      <p:sp>
        <p:nvSpPr>
          <p:cNvPr id="24585" name="object 10"/>
          <p:cNvSpPr txBox="1">
            <a:spLocks noChangeArrowheads="1"/>
          </p:cNvSpPr>
          <p:nvPr/>
        </p:nvSpPr>
        <p:spPr bwMode="auto">
          <a:xfrm>
            <a:off x="7278292" y="928688"/>
            <a:ext cx="352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cas</a:t>
            </a:r>
            <a:endParaRPr lang="fr-FR" altLang="fr-FR">
              <a:solidFill>
                <a:srgbClr val="000000"/>
              </a:solidFill>
              <a:ea typeface="Calibri" panose="020F0502020204030204" pitchFamily="34" charset="0"/>
              <a:cs typeface="Calibri" panose="020F0502020204030204" pitchFamily="34" charset="0"/>
            </a:endParaRPr>
          </a:p>
        </p:txBody>
      </p:sp>
      <p:sp>
        <p:nvSpPr>
          <p:cNvPr id="24586" name="object 9"/>
          <p:cNvSpPr txBox="1">
            <a:spLocks noChangeArrowheads="1"/>
          </p:cNvSpPr>
          <p:nvPr/>
        </p:nvSpPr>
        <p:spPr bwMode="auto">
          <a:xfrm>
            <a:off x="7628336" y="928688"/>
            <a:ext cx="29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de</a:t>
            </a:r>
            <a:endParaRPr lang="fr-FR" altLang="fr-FR">
              <a:solidFill>
                <a:srgbClr val="000000"/>
              </a:solidFill>
              <a:ea typeface="Calibri" panose="020F0502020204030204" pitchFamily="34" charset="0"/>
              <a:cs typeface="Calibri" panose="020F0502020204030204" pitchFamily="34" charset="0"/>
            </a:endParaRPr>
          </a:p>
        </p:txBody>
      </p:sp>
      <p:sp>
        <p:nvSpPr>
          <p:cNvPr id="8" name="object 8">
            <a:extLst>
              <a:ext uri="{FF2B5EF4-FFF2-40B4-BE49-F238E27FC236}">
                <a16:creationId xmlns:a16="http://schemas.microsoft.com/office/drawing/2014/main" id="{61C6F5C3-46F5-4C7F-90B6-3DF51F0F4C2A}"/>
              </a:ext>
            </a:extLst>
          </p:cNvPr>
          <p:cNvSpPr txBox="1"/>
          <p:nvPr/>
        </p:nvSpPr>
        <p:spPr>
          <a:xfrm>
            <a:off x="7917657" y="928688"/>
            <a:ext cx="404813" cy="247650"/>
          </a:xfrm>
          <a:prstGeom prst="rect">
            <a:avLst/>
          </a:prstGeom>
        </p:spPr>
        <p:txBody>
          <a:bodyPr lIns="0" tIns="11906" rIns="0" bIns="0"/>
          <a:lstStyle/>
          <a:p>
            <a:pPr marL="9525" defTabSz="685800">
              <a:lnSpc>
                <a:spcPts val="1875"/>
              </a:lnSpc>
              <a:defRPr/>
            </a:pPr>
            <a:r>
              <a:rPr b="1" spc="-33" dirty="0">
                <a:solidFill>
                  <a:srgbClr val="FFFFFF"/>
                </a:solidFill>
                <a:latin typeface="Calibri"/>
                <a:cs typeface="Calibri"/>
              </a:rPr>
              <a:t>PFA</a:t>
            </a:r>
            <a:endParaRPr>
              <a:solidFill>
                <a:prstClr val="black"/>
              </a:solidFill>
              <a:latin typeface="Calibri"/>
              <a:cs typeface="Calibri"/>
            </a:endParaRPr>
          </a:p>
        </p:txBody>
      </p:sp>
      <p:sp>
        <p:nvSpPr>
          <p:cNvPr id="7" name="object 7">
            <a:extLst>
              <a:ext uri="{FF2B5EF4-FFF2-40B4-BE49-F238E27FC236}">
                <a16:creationId xmlns:a16="http://schemas.microsoft.com/office/drawing/2014/main" id="{E794E5F5-79E6-4C52-AA4B-EB119ED6BA68}"/>
              </a:ext>
            </a:extLst>
          </p:cNvPr>
          <p:cNvSpPr txBox="1"/>
          <p:nvPr/>
        </p:nvSpPr>
        <p:spPr>
          <a:xfrm>
            <a:off x="8321280" y="928688"/>
            <a:ext cx="767953" cy="247650"/>
          </a:xfrm>
          <a:prstGeom prst="rect">
            <a:avLst/>
          </a:prstGeom>
        </p:spPr>
        <p:txBody>
          <a:bodyPr lIns="0" tIns="11906" rIns="0" bIns="0"/>
          <a:lstStyle/>
          <a:p>
            <a:pPr marL="9525" defTabSz="685800">
              <a:lnSpc>
                <a:spcPts val="1875"/>
              </a:lnSpc>
              <a:defRPr/>
            </a:pPr>
            <a:r>
              <a:rPr b="1" spc="-1" dirty="0">
                <a:solidFill>
                  <a:srgbClr val="FFFFFF"/>
                </a:solidFill>
                <a:latin typeface="Calibri"/>
                <a:cs typeface="Calibri"/>
              </a:rPr>
              <a:t>notifiés</a:t>
            </a:r>
            <a:endParaRPr>
              <a:solidFill>
                <a:prstClr val="black"/>
              </a:solidFill>
              <a:latin typeface="Calibri"/>
              <a:cs typeface="Calibri"/>
            </a:endParaRPr>
          </a:p>
        </p:txBody>
      </p:sp>
      <p:sp>
        <p:nvSpPr>
          <p:cNvPr id="24589" name="object 6"/>
          <p:cNvSpPr txBox="1">
            <a:spLocks noChangeArrowheads="1"/>
          </p:cNvSpPr>
          <p:nvPr/>
        </p:nvSpPr>
        <p:spPr bwMode="auto">
          <a:xfrm>
            <a:off x="9088042" y="928688"/>
            <a:ext cx="29170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en</a:t>
            </a:r>
            <a:endParaRPr lang="fr-FR" altLang="fr-FR">
              <a:solidFill>
                <a:srgbClr val="000000"/>
              </a:solidFill>
              <a:ea typeface="Calibri" panose="020F0502020204030204" pitchFamily="34" charset="0"/>
              <a:cs typeface="Calibri" panose="020F0502020204030204" pitchFamily="34" charset="0"/>
            </a:endParaRPr>
          </a:p>
        </p:txBody>
      </p:sp>
      <p:sp>
        <p:nvSpPr>
          <p:cNvPr id="22" name="Titre 1">
            <a:extLst>
              <a:ext uri="{FF2B5EF4-FFF2-40B4-BE49-F238E27FC236}">
                <a16:creationId xmlns:a16="http://schemas.microsoft.com/office/drawing/2014/main" id="{A8503C61-5C36-4022-A0BA-74C9A538C8DA}"/>
              </a:ext>
            </a:extLst>
          </p:cNvPr>
          <p:cNvSpPr txBox="1">
            <a:spLocks/>
          </p:cNvSpPr>
          <p:nvPr/>
        </p:nvSpPr>
        <p:spPr>
          <a:xfrm>
            <a:off x="1581400" y="66577"/>
            <a:ext cx="9010615" cy="536972"/>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algn="ctr" defTabSz="685800">
              <a:lnSpc>
                <a:spcPts val="1575"/>
              </a:lnSpc>
              <a:defRPr b="1">
                <a:solidFill>
                  <a:prstClr val="white"/>
                </a:solidFill>
                <a:latin typeface="Comic Sans MS" panose="030F0702030302020204" pitchFamily="66"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gn="l"/>
            <a:endParaRPr lang="fr-FR" altLang="fr-FR" sz="2000" dirty="0"/>
          </a:p>
          <a:p>
            <a:pPr algn="l"/>
            <a:r>
              <a:rPr lang="fr-FR" altLang="fr-FR" sz="2000" dirty="0"/>
              <a:t>Statut vaccinal des PFA de 6-59 mois, Sem 01_15_2023</a:t>
            </a:r>
          </a:p>
        </p:txBody>
      </p:sp>
      <p:pic>
        <p:nvPicPr>
          <p:cNvPr id="2" name="Image 1"/>
          <p:cNvPicPr>
            <a:picLocks noChangeAspect="1"/>
          </p:cNvPicPr>
          <p:nvPr/>
        </p:nvPicPr>
        <p:blipFill>
          <a:blip r:embed="rId2"/>
          <a:stretch>
            <a:fillRect/>
          </a:stretch>
        </p:blipFill>
        <p:spPr>
          <a:xfrm>
            <a:off x="1495845" y="610273"/>
            <a:ext cx="9096169" cy="5040560"/>
          </a:xfrm>
          <a:prstGeom prst="rect">
            <a:avLst/>
          </a:prstGeom>
        </p:spPr>
      </p:pic>
    </p:spTree>
    <p:extLst>
      <p:ext uri="{BB962C8B-B14F-4D97-AF65-F5344CB8AC3E}">
        <p14:creationId xmlns:p14="http://schemas.microsoft.com/office/powerpoint/2010/main" val="1946880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58949"/>
            <a:ext cx="12096205" cy="535531"/>
          </a:xfrm>
          <a:ln/>
        </p:spPr>
        <p:style>
          <a:lnRef idx="0">
            <a:schemeClr val="accent1"/>
          </a:lnRef>
          <a:fillRef idx="3">
            <a:schemeClr val="accent1"/>
          </a:fillRef>
          <a:effectRef idx="3">
            <a:schemeClr val="accent1"/>
          </a:effectRef>
          <a:fontRef idx="minor">
            <a:schemeClr val="lt1"/>
          </a:fontRef>
        </p:style>
        <p:txBody>
          <a:bodyPr anchor="ctr"/>
          <a:lstStyle/>
          <a:p>
            <a:pPr algn="ctr"/>
            <a:r>
              <a:rPr lang="fr-FR" sz="3200" b="1" dirty="0">
                <a:ln w="0"/>
                <a:solidFill>
                  <a:schemeClr val="bg1"/>
                </a:solidFill>
                <a:effectLst>
                  <a:outerShdw blurRad="38100" dist="19050" dir="2700000" algn="tl" rotWithShape="0">
                    <a:schemeClr val="dk1">
                      <a:alpha val="40000"/>
                    </a:schemeClr>
                  </a:outerShdw>
                </a:effectLst>
              </a:rPr>
              <a:t>SURVEILLANCE DE LA ROUGEOLE</a:t>
            </a:r>
          </a:p>
        </p:txBody>
      </p:sp>
    </p:spTree>
    <p:extLst>
      <p:ext uri="{BB962C8B-B14F-4D97-AF65-F5344CB8AC3E}">
        <p14:creationId xmlns:p14="http://schemas.microsoft.com/office/powerpoint/2010/main" val="3545489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651761"/>
            <a:ext cx="12191999" cy="8703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3200" b="1" dirty="0">
                <a:ln w="0"/>
                <a:solidFill>
                  <a:schemeClr val="bg1"/>
                </a:solidFill>
                <a:effectLst>
                  <a:outerShdw blurRad="38100" dist="19050" dir="2700000" algn="tl" rotWithShape="0">
                    <a:schemeClr val="dk1">
                      <a:alpha val="40000"/>
                    </a:schemeClr>
                  </a:outerShdw>
                </a:effectLst>
              </a:rPr>
              <a:t>VACCINATION DE ROUTINE</a:t>
            </a:r>
          </a:p>
        </p:txBody>
      </p:sp>
    </p:spTree>
    <p:extLst>
      <p:ext uri="{BB962C8B-B14F-4D97-AF65-F5344CB8AC3E}">
        <p14:creationId xmlns:p14="http://schemas.microsoft.com/office/powerpoint/2010/main" val="3705236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Grp="1"/>
          </p:cNvSpPr>
          <p:nvPr>
            <p:ph idx="1"/>
          </p:nvPr>
        </p:nvSpPr>
        <p:spPr>
          <a:xfrm>
            <a:off x="1452563" y="482600"/>
            <a:ext cx="9144001" cy="6381750"/>
          </a:xfrm>
        </p:spPr>
        <p:txBody>
          <a:bodyPr rtlCol="0">
            <a:normAutofit/>
          </a:bodyPr>
          <a:lstStyle>
            <a:lvl1pPr>
              <a:defRPr sz="3200">
                <a:solidFill>
                  <a:srgbClr val="000000"/>
                </a:solidFill>
                <a:latin typeface="Arial" charset="0"/>
              </a:defRPr>
            </a:lvl1pPr>
            <a:lvl2pPr marL="400050">
              <a:defRPr sz="2800">
                <a:solidFill>
                  <a:srgbClr val="000000"/>
                </a:solidFill>
                <a:latin typeface="Arial" charset="0"/>
              </a:defRPr>
            </a:lvl2pPr>
            <a:lvl3pPr indent="-342900">
              <a:defRPr sz="2400">
                <a:solidFill>
                  <a:srgbClr val="000000"/>
                </a:solidFill>
                <a:latin typeface="Arial" charset="0"/>
              </a:defRPr>
            </a:lvl3pPr>
            <a:lvl4pPr>
              <a:defRPr sz="2000">
                <a:solidFill>
                  <a:srgbClr val="000000"/>
                </a:solidFill>
                <a:latin typeface="Arial" charset="0"/>
              </a:defRPr>
            </a:lvl4pPr>
            <a:lvl5pPr>
              <a:defRPr sz="2000">
                <a:solidFill>
                  <a:srgbClr val="000000"/>
                </a:solidFill>
                <a:latin typeface="Arial" charset="0"/>
              </a:defRPr>
            </a:lvl5pPr>
            <a:lvl6pPr>
              <a:defRPr sz="2000">
                <a:solidFill>
                  <a:srgbClr val="000000"/>
                </a:solidFill>
                <a:latin typeface="Arial" charset="0"/>
              </a:defRPr>
            </a:lvl6pPr>
            <a:lvl7pPr>
              <a:defRPr sz="2000">
                <a:solidFill>
                  <a:srgbClr val="000000"/>
                </a:solidFill>
                <a:latin typeface="Arial" charset="0"/>
              </a:defRPr>
            </a:lvl7pPr>
            <a:lvl8pPr>
              <a:defRPr sz="2000">
                <a:solidFill>
                  <a:srgbClr val="000000"/>
                </a:solidFill>
                <a:latin typeface="Arial" charset="0"/>
              </a:defRPr>
            </a:lvl8pPr>
            <a:lvl9pPr>
              <a:defRPr sz="2000">
                <a:solidFill>
                  <a:srgbClr val="000000"/>
                </a:solidFill>
                <a:latin typeface="Arial" charset="0"/>
              </a:defRPr>
            </a:lvl9pPr>
          </a:lstStyle>
          <a:p>
            <a:pPr marL="0" indent="0">
              <a:spcBef>
                <a:spcPts val="500"/>
              </a:spcBef>
              <a:buClr>
                <a:schemeClr val="tx1"/>
              </a:buClr>
              <a:buSzPct val="140000"/>
              <a:buNone/>
              <a:defRPr/>
            </a:pPr>
            <a:endParaRPr sz="100" b="1" dirty="0">
              <a:solidFill>
                <a:srgbClr val="C00000"/>
              </a:solidFill>
              <a:latin typeface="Comic Sans MS" pitchFamily="66" charset="0"/>
            </a:endParaRPr>
          </a:p>
          <a:p>
            <a:pPr>
              <a:spcBef>
                <a:spcPts val="500"/>
              </a:spcBef>
              <a:buClr>
                <a:schemeClr val="tx1"/>
              </a:buClr>
              <a:buSzPct val="120000"/>
              <a:buNone/>
              <a:defRPr/>
            </a:pPr>
            <a:endParaRPr sz="2000" b="1" dirty="0">
              <a:solidFill>
                <a:srgbClr val="009900"/>
              </a:solidFill>
              <a:latin typeface="Comic Sans MS" pitchFamily="66" charset="0"/>
            </a:endParaRPr>
          </a:p>
        </p:txBody>
      </p:sp>
      <p:sp>
        <p:nvSpPr>
          <p:cNvPr id="717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fld id="{7062F664-7210-4AC7-B265-E9A416464D0F}" type="slidenum">
              <a:rPr lang="fr-FR" altLang="fr-FR" sz="1200" b="1">
                <a:solidFill>
                  <a:srgbClr val="000000"/>
                </a:solidFill>
                <a:latin typeface="Arial" panose="020B0604020202020204" pitchFamily="34" charset="0"/>
              </a:rPr>
              <a:pPr>
                <a:spcBef>
                  <a:spcPct val="0"/>
                </a:spcBef>
                <a:buNone/>
                <a:defRPr/>
              </a:pPr>
              <a:t>20</a:t>
            </a:fld>
            <a:endParaRPr lang="fr-FR" altLang="fr-FR" sz="1200" b="1">
              <a:solidFill>
                <a:srgbClr val="000000"/>
              </a:solidFill>
              <a:latin typeface="Arial" panose="020B0604020202020204" pitchFamily="34" charset="0"/>
            </a:endParaRPr>
          </a:p>
        </p:txBody>
      </p:sp>
      <p:sp>
        <p:nvSpPr>
          <p:cNvPr id="11" name="Rectangle à coins arrondis 10"/>
          <p:cNvSpPr/>
          <p:nvPr/>
        </p:nvSpPr>
        <p:spPr>
          <a:xfrm>
            <a:off x="1645904" y="607008"/>
            <a:ext cx="9000400" cy="6214706"/>
          </a:xfrm>
          <a:prstGeom prst="roundRect">
            <a:avLst>
              <a:gd name="adj" fmla="val 11135"/>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spcBef>
                <a:spcPts val="200"/>
              </a:spcBef>
              <a:buClr>
                <a:srgbClr val="3366CC"/>
              </a:buClr>
              <a:buSzPct val="140000"/>
              <a:defRPr/>
            </a:pPr>
            <a:r>
              <a:rPr lang="fr-FR" sz="1600" b="1" dirty="0">
                <a:solidFill>
                  <a:srgbClr val="0000FF"/>
                </a:solidFill>
                <a:latin typeface="Comic Sans MS" pitchFamily="66" charset="0"/>
              </a:rPr>
              <a:t>SURVEILLANCE DE LA ROUGEOLE</a:t>
            </a:r>
          </a:p>
          <a:p>
            <a:pPr>
              <a:lnSpc>
                <a:spcPct val="150000"/>
              </a:lnSpc>
              <a:spcBef>
                <a:spcPts val="200"/>
              </a:spcBef>
              <a:buClr>
                <a:srgbClr val="3366CC"/>
              </a:buClr>
              <a:buSzPct val="140000"/>
              <a:defRPr/>
            </a:pPr>
            <a:endParaRPr lang="fr-FR" sz="1600" b="1" dirty="0">
              <a:solidFill>
                <a:srgbClr val="0000FF"/>
              </a:solidFill>
              <a:latin typeface="Comic Sans MS" pitchFamily="66" charset="0"/>
            </a:endParaRPr>
          </a:p>
          <a:p>
            <a:pPr>
              <a:lnSpc>
                <a:spcPct val="150000"/>
              </a:lnSpc>
              <a:spcBef>
                <a:spcPts val="200"/>
              </a:spcBef>
              <a:buClr>
                <a:srgbClr val="00A200"/>
              </a:buClr>
              <a:buSzPct val="140000"/>
              <a:defRPr/>
            </a:pPr>
            <a:endParaRPr lang="fr-FR" sz="1600" b="1" dirty="0">
              <a:solidFill>
                <a:srgbClr val="FF0000"/>
              </a:solidFill>
              <a:latin typeface="Comic Sans MS" pitchFamily="66" charset="0"/>
            </a:endParaRPr>
          </a:p>
        </p:txBody>
      </p:sp>
      <p:sp>
        <p:nvSpPr>
          <p:cNvPr id="6" name="Titre 1">
            <a:extLst>
              <a:ext uri="{FF2B5EF4-FFF2-40B4-BE49-F238E27FC236}">
                <a16:creationId xmlns:a16="http://schemas.microsoft.com/office/drawing/2014/main" id="{A8503C61-5C36-4022-A0BA-74C9A538C8DA}"/>
              </a:ext>
            </a:extLst>
          </p:cNvPr>
          <p:cNvSpPr txBox="1">
            <a:spLocks/>
          </p:cNvSpPr>
          <p:nvPr/>
        </p:nvSpPr>
        <p:spPr>
          <a:xfrm>
            <a:off x="1448992" y="31038"/>
            <a:ext cx="9144000" cy="536972"/>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4270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20279" algn="ctr" defTabSz="685800">
              <a:lnSpc>
                <a:spcPts val="1575"/>
              </a:lnSpc>
              <a:defRPr/>
            </a:pPr>
            <a:endParaRPr lang="fr-FR" altLang="fr-FR" sz="2400" b="1" dirty="0">
              <a:solidFill>
                <a:srgbClr val="FFFFFF"/>
              </a:solidFill>
              <a:latin typeface="Arial Rounded MT Bold" panose="020F0704030504030204" pitchFamily="34" charset="0"/>
              <a:ea typeface="Calibri" panose="020F0502020204030204" pitchFamily="34" charset="0"/>
              <a:cs typeface="Calibri" panose="020F0502020204030204" pitchFamily="34" charset="0"/>
            </a:endParaRPr>
          </a:p>
          <a:p>
            <a:pPr marL="320279" defTabSz="685800">
              <a:lnSpc>
                <a:spcPts val="1575"/>
              </a:lnSpc>
              <a:defRPr/>
            </a:pPr>
            <a:r>
              <a:rPr lang="fr-BE" sz="2000" b="1" dirty="0">
                <a:solidFill>
                  <a:prstClr val="white"/>
                </a:solidFill>
                <a:latin typeface="Comic Sans MS" pitchFamily="66" charset="0"/>
              </a:rPr>
              <a:t>Points</a:t>
            </a:r>
            <a:r>
              <a:rPr lang="fr-BE" sz="2400" b="1" dirty="0">
                <a:solidFill>
                  <a:prstClr val="white"/>
                </a:solidFill>
                <a:latin typeface="Comic Sans MS" pitchFamily="66" charset="0"/>
              </a:rPr>
              <a:t> saillants de la </a:t>
            </a:r>
            <a:r>
              <a:rPr lang="fr-BE" sz="2400" b="1" dirty="0" err="1">
                <a:solidFill>
                  <a:prstClr val="white"/>
                </a:solidFill>
                <a:latin typeface="Comic Sans MS" pitchFamily="66" charset="0"/>
              </a:rPr>
              <a:t>sem</a:t>
            </a:r>
            <a:r>
              <a:rPr lang="fr-BE" sz="2400" b="1" dirty="0">
                <a:solidFill>
                  <a:prstClr val="white"/>
                </a:solidFill>
                <a:latin typeface="Comic Sans MS" pitchFamily="66" charset="0"/>
              </a:rPr>
              <a:t> 01 à la </a:t>
            </a:r>
            <a:r>
              <a:rPr lang="fr-BE" sz="2400" b="1" dirty="0" err="1">
                <a:solidFill>
                  <a:prstClr val="white"/>
                </a:solidFill>
                <a:latin typeface="Comic Sans MS" pitchFamily="66" charset="0"/>
              </a:rPr>
              <a:t>sem</a:t>
            </a:r>
            <a:r>
              <a:rPr lang="fr-BE" sz="2400" b="1" dirty="0">
                <a:solidFill>
                  <a:prstClr val="white"/>
                </a:solidFill>
                <a:latin typeface="Comic Sans MS" pitchFamily="66" charset="0"/>
              </a:rPr>
              <a:t> 15 de 2023</a:t>
            </a:r>
            <a:endParaRPr lang="fr-FR" altLang="fr-FR" sz="2100" b="1" dirty="0">
              <a:solidFill>
                <a:srgbClr val="FF0000"/>
              </a:solidFill>
              <a:latin typeface="Arial Rounded MT Bold" panose="020F07040305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74456614"/>
              </p:ext>
            </p:extLst>
          </p:nvPr>
        </p:nvGraphicFramePr>
        <p:xfrm>
          <a:off x="1700512" y="1187398"/>
          <a:ext cx="8715968" cy="5068714"/>
        </p:xfrm>
        <a:graphic>
          <a:graphicData uri="http://schemas.openxmlformats.org/drawingml/2006/table">
            <a:tbl>
              <a:tblPr firstRow="1" bandRow="1">
                <a:tableStyleId>{5C22544A-7EE6-4342-B048-85BDC9FD1C3A}</a:tableStyleId>
              </a:tblPr>
              <a:tblGrid>
                <a:gridCol w="5997226">
                  <a:extLst>
                    <a:ext uri="{9D8B030D-6E8A-4147-A177-3AD203B41FA5}">
                      <a16:colId xmlns:a16="http://schemas.microsoft.com/office/drawing/2014/main" val="3180070412"/>
                    </a:ext>
                  </a:extLst>
                </a:gridCol>
                <a:gridCol w="2718742">
                  <a:extLst>
                    <a:ext uri="{9D8B030D-6E8A-4147-A177-3AD203B41FA5}">
                      <a16:colId xmlns:a16="http://schemas.microsoft.com/office/drawing/2014/main" val="3083650502"/>
                    </a:ext>
                  </a:extLst>
                </a:gridCol>
              </a:tblGrid>
              <a:tr h="455907">
                <a:tc>
                  <a:txBody>
                    <a:bodyPr/>
                    <a:lstStyle/>
                    <a:p>
                      <a:r>
                        <a:rPr lang="fr-FR" dirty="0"/>
                        <a:t>Indicateurs</a:t>
                      </a:r>
                    </a:p>
                  </a:txBody>
                  <a:tcPr/>
                </a:tc>
                <a:tc>
                  <a:txBody>
                    <a:bodyPr/>
                    <a:lstStyle/>
                    <a:p>
                      <a:r>
                        <a:rPr lang="fr-FR" dirty="0"/>
                        <a:t>Sem</a:t>
                      </a:r>
                      <a:r>
                        <a:rPr lang="fr-FR" baseline="0" dirty="0"/>
                        <a:t> 01_ 15 de 2023</a:t>
                      </a:r>
                      <a:endParaRPr lang="fr-FR" dirty="0"/>
                    </a:p>
                  </a:txBody>
                  <a:tcPr/>
                </a:tc>
                <a:extLst>
                  <a:ext uri="{0D108BD9-81ED-4DB2-BD59-A6C34878D82A}">
                    <a16:rowId xmlns:a16="http://schemas.microsoft.com/office/drawing/2014/main" val="296750443"/>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Cas suspects de Rougeole notifiés</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105</a:t>
                      </a:r>
                    </a:p>
                  </a:txBody>
                  <a:tcPr/>
                </a:tc>
                <a:extLst>
                  <a:ext uri="{0D108BD9-81ED-4DB2-BD59-A6C34878D82A}">
                    <a16:rowId xmlns:a16="http://schemas.microsoft.com/office/drawing/2014/main" val="2005673291"/>
                  </a:ext>
                </a:extLst>
              </a:tr>
              <a:tr h="370776">
                <a:tc>
                  <a:txBody>
                    <a:bodyPr/>
                    <a:lstStyle/>
                    <a:p>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Cas confirmés de Rubéole</a:t>
                      </a:r>
                    </a:p>
                  </a:txBody>
                  <a:tcPr/>
                </a:tc>
                <a:tc>
                  <a:txBody>
                    <a:bodyPr/>
                    <a:lstStyle/>
                    <a:p>
                      <a:pPr marL="0" algn="ctr" defTabSz="914400" rtl="0" eaLnBrk="1" latinLnBrk="0" hangingPunct="1"/>
                      <a:r>
                        <a:rPr lang="fr-FR" sz="1800" b="1" kern="1200" dirty="0">
                          <a:solidFill>
                            <a:schemeClr val="tx1"/>
                          </a:solidFill>
                          <a:latin typeface="+mn-lt"/>
                          <a:ea typeface="+mn-ea"/>
                          <a:cs typeface="+mn-cs"/>
                        </a:rPr>
                        <a:t>10</a:t>
                      </a:r>
                    </a:p>
                  </a:txBody>
                  <a:tcPr/>
                </a:tc>
                <a:extLst>
                  <a:ext uri="{0D108BD9-81ED-4DB2-BD59-A6C34878D82A}">
                    <a16:rowId xmlns:a16="http://schemas.microsoft.com/office/drawing/2014/main" val="162716998"/>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Cas de Rougeole confirmés IgM+</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20</a:t>
                      </a:r>
                    </a:p>
                  </a:txBody>
                  <a:tcPr/>
                </a:tc>
                <a:extLst>
                  <a:ext uri="{0D108BD9-81ED-4DB2-BD59-A6C34878D82A}">
                    <a16:rowId xmlns:a16="http://schemas.microsoft.com/office/drawing/2014/main" val="2179000364"/>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Cas investigués avec prélèvement</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95</a:t>
                      </a:r>
                    </a:p>
                  </a:txBody>
                  <a:tcPr/>
                </a:tc>
                <a:extLst>
                  <a:ext uri="{0D108BD9-81ED-4DB2-BD59-A6C34878D82A}">
                    <a16:rowId xmlns:a16="http://schemas.microsoft.com/office/drawing/2014/main" val="1944532308"/>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Taux de positivité</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21,05%</a:t>
                      </a:r>
                    </a:p>
                  </a:txBody>
                  <a:tcPr/>
                </a:tc>
                <a:extLst>
                  <a:ext uri="{0D108BD9-81ED-4DB2-BD59-A6C34878D82A}">
                    <a16:rowId xmlns:a16="http://schemas.microsoft.com/office/drawing/2014/main" val="2679944308"/>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Cas de Rougeole classés compatible </a:t>
                      </a:r>
                    </a:p>
                  </a:txBody>
                  <a:tcPr/>
                </a:tc>
                <a:tc>
                  <a:txBody>
                    <a:bodyPr/>
                    <a:lstStyle/>
                    <a:p>
                      <a:pPr marL="0" algn="ctr" defTabSz="914400" rtl="0" eaLnBrk="1" latinLnBrk="0" hangingPunct="1"/>
                      <a:r>
                        <a:rPr lang="fr-FR" sz="1800" b="1" kern="1200" dirty="0">
                          <a:solidFill>
                            <a:schemeClr val="tx1"/>
                          </a:solidFill>
                          <a:latin typeface="+mn-lt"/>
                          <a:ea typeface="+mn-ea"/>
                          <a:cs typeface="+mn-cs"/>
                        </a:rPr>
                        <a:t>03</a:t>
                      </a:r>
                    </a:p>
                  </a:txBody>
                  <a:tcPr/>
                </a:tc>
                <a:extLst>
                  <a:ext uri="{0D108BD9-81ED-4DB2-BD59-A6C34878D82A}">
                    <a16:rowId xmlns:a16="http://schemas.microsoft.com/office/drawing/2014/main" val="2831999897"/>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Cas confirmés par lien épidémiologique </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10</a:t>
                      </a:r>
                    </a:p>
                  </a:txBody>
                  <a:tcPr/>
                </a:tc>
                <a:extLst>
                  <a:ext uri="{0D108BD9-81ED-4DB2-BD59-A6C34878D82A}">
                    <a16:rowId xmlns:a16="http://schemas.microsoft.com/office/drawing/2014/main" val="2153170328"/>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Taux d’éruption fébrile non rougeoleuse</a:t>
                      </a:r>
                      <a:endParaRPr lang="fr-FR" dirty="0"/>
                    </a:p>
                  </a:txBody>
                  <a:tcPr/>
                </a:tc>
                <a:tc>
                  <a:txBody>
                    <a:bodyPr/>
                    <a:lstStyle/>
                    <a:p>
                      <a:pPr marL="0" algn="ctr" defTabSz="914400" rtl="0" eaLnBrk="1" latinLnBrk="0" hangingPunct="1"/>
                      <a:r>
                        <a:rPr lang="fr-FR" sz="1800" b="1" kern="1200" dirty="0">
                          <a:solidFill>
                            <a:srgbClr val="0033CC"/>
                          </a:solidFill>
                          <a:latin typeface="+mn-lt"/>
                          <a:ea typeface="+mn-ea"/>
                          <a:cs typeface="+mn-cs"/>
                        </a:rPr>
                        <a:t>1,88</a:t>
                      </a:r>
                    </a:p>
                  </a:txBody>
                  <a:tcPr/>
                </a:tc>
                <a:extLst>
                  <a:ext uri="{0D108BD9-81ED-4DB2-BD59-A6C34878D82A}">
                    <a16:rowId xmlns:a16="http://schemas.microsoft.com/office/drawing/2014/main" val="4088260764"/>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 des districts ayant notifié au moins un cas</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26/49</a:t>
                      </a:r>
                      <a:r>
                        <a:rPr lang="fr-FR" sz="1800" b="1" kern="1200" baseline="0" dirty="0">
                          <a:solidFill>
                            <a:schemeClr val="tx1"/>
                          </a:solidFill>
                          <a:latin typeface="+mn-lt"/>
                          <a:ea typeface="+mn-ea"/>
                          <a:cs typeface="+mn-cs"/>
                        </a:rPr>
                        <a:t> (53,06%)</a:t>
                      </a:r>
                      <a:endParaRPr lang="fr-FR" sz="1800" b="1" kern="1200" dirty="0">
                        <a:solidFill>
                          <a:schemeClr val="tx1"/>
                        </a:solidFill>
                        <a:latin typeface="+mn-lt"/>
                        <a:ea typeface="+mn-ea"/>
                        <a:cs typeface="+mn-cs"/>
                      </a:endParaRPr>
                    </a:p>
                  </a:txBody>
                  <a:tcPr/>
                </a:tc>
                <a:extLst>
                  <a:ext uri="{0D108BD9-81ED-4DB2-BD59-A6C34878D82A}">
                    <a16:rowId xmlns:a16="http://schemas.microsoft.com/office/drawing/2014/main" val="2219801531"/>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Proportion des cas investigués et prélevés</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90,48%</a:t>
                      </a:r>
                    </a:p>
                  </a:txBody>
                  <a:tcPr/>
                </a:tc>
                <a:extLst>
                  <a:ext uri="{0D108BD9-81ED-4DB2-BD59-A6C34878D82A}">
                    <a16:rowId xmlns:a16="http://schemas.microsoft.com/office/drawing/2014/main" val="891568653"/>
                  </a:ext>
                </a:extLst>
              </a:tr>
              <a:tr h="534271">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Taux d’investigation des cas pour 100 000 Habitants</a:t>
                      </a:r>
                      <a:r>
                        <a:rPr kumimoji="0" lang="en-US"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(&gt;=2)</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2.8%</a:t>
                      </a:r>
                    </a:p>
                  </a:txBody>
                  <a:tcPr/>
                </a:tc>
                <a:extLst>
                  <a:ext uri="{0D108BD9-81ED-4DB2-BD59-A6C34878D82A}">
                    <a16:rowId xmlns:a16="http://schemas.microsoft.com/office/drawing/2014/main" val="362043815"/>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Incidence pour 100 000 Habitants</a:t>
                      </a:r>
                      <a:r>
                        <a:rPr kumimoji="0" lang="en-US"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(1/100000 </a:t>
                      </a:r>
                      <a:r>
                        <a:rPr kumimoji="0" lang="en-US" sz="1600" b="1" i="0" u="none" strike="noStrike" kern="1200" cap="none" spc="0" normalizeH="0" baseline="0" noProof="0" dirty="0" err="1">
                          <a:ln>
                            <a:noFill/>
                          </a:ln>
                          <a:solidFill>
                            <a:srgbClr val="1F497D">
                              <a:lumMod val="75000"/>
                            </a:srgbClr>
                          </a:solidFill>
                          <a:effectLst/>
                          <a:uLnTx/>
                          <a:uFillTx/>
                          <a:latin typeface="Comic Sans MS" pitchFamily="66" charset="0"/>
                          <a:ea typeface="+mn-ea"/>
                          <a:cs typeface="+mn-cs"/>
                        </a:rPr>
                        <a:t>Hab</a:t>
                      </a:r>
                      <a:r>
                        <a:rPr kumimoji="0" lang="en-US"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 </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0.3</a:t>
                      </a:r>
                    </a:p>
                  </a:txBody>
                  <a:tcPr/>
                </a:tc>
                <a:extLst>
                  <a:ext uri="{0D108BD9-81ED-4DB2-BD59-A6C34878D82A}">
                    <a16:rowId xmlns:a16="http://schemas.microsoft.com/office/drawing/2014/main" val="2952503014"/>
                  </a:ext>
                </a:extLst>
              </a:tr>
            </a:tbl>
          </a:graphicData>
        </a:graphic>
      </p:graphicFrame>
    </p:spTree>
    <p:extLst>
      <p:ext uri="{BB962C8B-B14F-4D97-AF65-F5344CB8AC3E}">
        <p14:creationId xmlns:p14="http://schemas.microsoft.com/office/powerpoint/2010/main" val="426028946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oneTexte 1"/>
          <p:cNvSpPr txBox="1">
            <a:spLocks noChangeArrowheads="1"/>
          </p:cNvSpPr>
          <p:nvPr/>
        </p:nvSpPr>
        <p:spPr bwMode="auto">
          <a:xfrm>
            <a:off x="0" y="-3175"/>
            <a:ext cx="12192000" cy="911896"/>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marR="0" lvl="0" indent="0" algn="ctr" defTabSz="685800" fontAlgn="auto">
              <a:lnSpc>
                <a:spcPts val="1575"/>
              </a:lnSpc>
              <a:spcBef>
                <a:spcPts val="0"/>
              </a:spcBef>
              <a:spcAft>
                <a:spcPts val="0"/>
              </a:spcAft>
              <a:buClrTx/>
              <a:buSzTx/>
              <a:buFontTx/>
              <a:buNone/>
              <a:tabLst/>
              <a:defRPr kumimoji="0" sz="2400" b="1" i="0" u="none" strike="noStrike" cap="none" spc="0" normalizeH="0" baseline="0">
                <a:ln>
                  <a:noFill/>
                </a:ln>
                <a:solidFill>
                  <a:srgbClr val="FFFFFF"/>
                </a:solidFill>
                <a:effectLst/>
                <a:uLnTx/>
                <a:uFillTx/>
                <a:latin typeface="Arial Rounded MT Bold" panose="020F0704030504030204" pitchFamily="34"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pPr>
            <a:r>
              <a:rPr lang="fr-FR" altLang="fr-FR" dirty="0">
                <a:latin typeface="Comic Sans MS" panose="030F0702030302020204" pitchFamily="66" charset="0"/>
              </a:rPr>
              <a:t>Indicateurs de performance de la surveillance de la rougeole par semaine épidémiologique S01_15 en 2023</a:t>
            </a:r>
          </a:p>
        </p:txBody>
      </p:sp>
      <p:sp>
        <p:nvSpPr>
          <p:cNvPr id="3277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6C1132-7127-4C3A-B75F-344D794C252C}" type="slidenum">
              <a:rPr lang="fr-FR" altLang="fr-FR" sz="1200">
                <a:solidFill>
                  <a:srgbClr val="898989"/>
                </a:solidFill>
                <a:latin typeface="Arial" panose="020B0604020202020204" pitchFamily="34" charset="0"/>
              </a:rPr>
              <a:pPr>
                <a:spcBef>
                  <a:spcPct val="0"/>
                </a:spcBef>
                <a:buFontTx/>
                <a:buNone/>
              </a:pPr>
              <a:t>21</a:t>
            </a:fld>
            <a:endParaRPr lang="fr-FR" altLang="fr-FR" sz="1200">
              <a:solidFill>
                <a:srgbClr val="898989"/>
              </a:solidFill>
              <a:latin typeface="Arial" panose="020B0604020202020204" pitchFamily="34" charset="0"/>
            </a:endParaRPr>
          </a:p>
        </p:txBody>
      </p:sp>
      <p:graphicFrame>
        <p:nvGraphicFramePr>
          <p:cNvPr id="2" name="Graphique 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4047683951"/>
              </p:ext>
            </p:extLst>
          </p:nvPr>
        </p:nvGraphicFramePr>
        <p:xfrm>
          <a:off x="60386" y="908721"/>
          <a:ext cx="12131614" cy="55093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8960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oneTexte 1"/>
          <p:cNvSpPr txBox="1">
            <a:spLocks noChangeArrowheads="1"/>
          </p:cNvSpPr>
          <p:nvPr/>
        </p:nvSpPr>
        <p:spPr bwMode="auto">
          <a:xfrm>
            <a:off x="0" y="-3175"/>
            <a:ext cx="12192000" cy="911896"/>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marR="0" lvl="0" indent="0" algn="ctr" defTabSz="685800" fontAlgn="auto">
              <a:lnSpc>
                <a:spcPts val="1575"/>
              </a:lnSpc>
              <a:spcBef>
                <a:spcPts val="0"/>
              </a:spcBef>
              <a:spcAft>
                <a:spcPts val="0"/>
              </a:spcAft>
              <a:buClrTx/>
              <a:buSzTx/>
              <a:buFontTx/>
              <a:buNone/>
              <a:tabLst/>
              <a:defRPr kumimoji="0" sz="2400" b="1" i="0" u="none" strike="noStrike" cap="none" spc="0" normalizeH="0" baseline="0">
                <a:ln>
                  <a:noFill/>
                </a:ln>
                <a:solidFill>
                  <a:srgbClr val="FFFFFF"/>
                </a:solidFill>
                <a:effectLst/>
                <a:uLnTx/>
                <a:uFillTx/>
                <a:latin typeface="Arial Rounded MT Bold" panose="020F0704030504030204" pitchFamily="34"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pPr>
            <a:r>
              <a:rPr lang="fr-FR" altLang="fr-FR" dirty="0">
                <a:latin typeface="Comic Sans MS" panose="030F0702030302020204" pitchFamily="66" charset="0"/>
              </a:rPr>
              <a:t>Indicateurs de performance de la surveillance de la rougeole par District  S01_15 en 2023</a:t>
            </a:r>
          </a:p>
        </p:txBody>
      </p:sp>
      <p:sp>
        <p:nvSpPr>
          <p:cNvPr id="3277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6C1132-7127-4C3A-B75F-344D794C252C}" type="slidenum">
              <a:rPr lang="fr-FR" altLang="fr-FR" sz="1200">
                <a:solidFill>
                  <a:srgbClr val="898989"/>
                </a:solidFill>
                <a:latin typeface="Arial" panose="020B0604020202020204" pitchFamily="34" charset="0"/>
              </a:rPr>
              <a:pPr>
                <a:spcBef>
                  <a:spcPct val="0"/>
                </a:spcBef>
                <a:buFontTx/>
                <a:buNone/>
              </a:pPr>
              <a:t>22</a:t>
            </a:fld>
            <a:endParaRPr lang="fr-FR" altLang="fr-FR" sz="1200">
              <a:solidFill>
                <a:srgbClr val="898989"/>
              </a:solidFill>
              <a:latin typeface="Arial" panose="020B0604020202020204" pitchFamily="34" charset="0"/>
            </a:endParaRPr>
          </a:p>
        </p:txBody>
      </p:sp>
      <p:graphicFrame>
        <p:nvGraphicFramePr>
          <p:cNvPr id="2" name="Tableau 1">
            <a:extLst>
              <a:ext uri="{FF2B5EF4-FFF2-40B4-BE49-F238E27FC236}">
                <a16:creationId xmlns:a16="http://schemas.microsoft.com/office/drawing/2014/main" id="{3FDF6FCE-43A0-02AB-04F2-837EE2A00D82}"/>
              </a:ext>
            </a:extLst>
          </p:cNvPr>
          <p:cNvGraphicFramePr>
            <a:graphicFrameLocks noGrp="1"/>
          </p:cNvGraphicFramePr>
          <p:nvPr>
            <p:extLst>
              <p:ext uri="{D42A27DB-BD31-4B8C-83A1-F6EECF244321}">
                <p14:modId xmlns:p14="http://schemas.microsoft.com/office/powerpoint/2010/main" val="1007570639"/>
              </p:ext>
            </p:extLst>
          </p:nvPr>
        </p:nvGraphicFramePr>
        <p:xfrm>
          <a:off x="-17253" y="908719"/>
          <a:ext cx="12209257" cy="5482379"/>
        </p:xfrm>
        <a:graphic>
          <a:graphicData uri="http://schemas.openxmlformats.org/drawingml/2006/table">
            <a:tbl>
              <a:tblPr/>
              <a:tblGrid>
                <a:gridCol w="1214796">
                  <a:extLst>
                    <a:ext uri="{9D8B030D-6E8A-4147-A177-3AD203B41FA5}">
                      <a16:colId xmlns:a16="http://schemas.microsoft.com/office/drawing/2014/main" val="144573701"/>
                    </a:ext>
                  </a:extLst>
                </a:gridCol>
                <a:gridCol w="1159072">
                  <a:extLst>
                    <a:ext uri="{9D8B030D-6E8A-4147-A177-3AD203B41FA5}">
                      <a16:colId xmlns:a16="http://schemas.microsoft.com/office/drawing/2014/main" val="1498999061"/>
                    </a:ext>
                  </a:extLst>
                </a:gridCol>
                <a:gridCol w="869304">
                  <a:extLst>
                    <a:ext uri="{9D8B030D-6E8A-4147-A177-3AD203B41FA5}">
                      <a16:colId xmlns:a16="http://schemas.microsoft.com/office/drawing/2014/main" val="179539435"/>
                    </a:ext>
                  </a:extLst>
                </a:gridCol>
                <a:gridCol w="679839">
                  <a:extLst>
                    <a:ext uri="{9D8B030D-6E8A-4147-A177-3AD203B41FA5}">
                      <a16:colId xmlns:a16="http://schemas.microsoft.com/office/drawing/2014/main" val="1985170326"/>
                    </a:ext>
                  </a:extLst>
                </a:gridCol>
                <a:gridCol w="657549">
                  <a:extLst>
                    <a:ext uri="{9D8B030D-6E8A-4147-A177-3AD203B41FA5}">
                      <a16:colId xmlns:a16="http://schemas.microsoft.com/office/drawing/2014/main" val="1037388494"/>
                    </a:ext>
                  </a:extLst>
                </a:gridCol>
                <a:gridCol w="757853">
                  <a:extLst>
                    <a:ext uri="{9D8B030D-6E8A-4147-A177-3AD203B41FA5}">
                      <a16:colId xmlns:a16="http://schemas.microsoft.com/office/drawing/2014/main" val="3373070218"/>
                    </a:ext>
                  </a:extLst>
                </a:gridCol>
                <a:gridCol w="880449">
                  <a:extLst>
                    <a:ext uri="{9D8B030D-6E8A-4147-A177-3AD203B41FA5}">
                      <a16:colId xmlns:a16="http://schemas.microsoft.com/office/drawing/2014/main" val="1604806884"/>
                    </a:ext>
                  </a:extLst>
                </a:gridCol>
                <a:gridCol w="624114">
                  <a:extLst>
                    <a:ext uri="{9D8B030D-6E8A-4147-A177-3AD203B41FA5}">
                      <a16:colId xmlns:a16="http://schemas.microsoft.com/office/drawing/2014/main" val="3344552695"/>
                    </a:ext>
                  </a:extLst>
                </a:gridCol>
                <a:gridCol w="635262">
                  <a:extLst>
                    <a:ext uri="{9D8B030D-6E8A-4147-A177-3AD203B41FA5}">
                      <a16:colId xmlns:a16="http://schemas.microsoft.com/office/drawing/2014/main" val="515417172"/>
                    </a:ext>
                  </a:extLst>
                </a:gridCol>
                <a:gridCol w="417935">
                  <a:extLst>
                    <a:ext uri="{9D8B030D-6E8A-4147-A177-3AD203B41FA5}">
                      <a16:colId xmlns:a16="http://schemas.microsoft.com/office/drawing/2014/main" val="2991381604"/>
                    </a:ext>
                  </a:extLst>
                </a:gridCol>
                <a:gridCol w="791290">
                  <a:extLst>
                    <a:ext uri="{9D8B030D-6E8A-4147-A177-3AD203B41FA5}">
                      <a16:colId xmlns:a16="http://schemas.microsoft.com/office/drawing/2014/main" val="300725553"/>
                    </a:ext>
                  </a:extLst>
                </a:gridCol>
                <a:gridCol w="813580">
                  <a:extLst>
                    <a:ext uri="{9D8B030D-6E8A-4147-A177-3AD203B41FA5}">
                      <a16:colId xmlns:a16="http://schemas.microsoft.com/office/drawing/2014/main" val="2918819580"/>
                    </a:ext>
                  </a:extLst>
                </a:gridCol>
                <a:gridCol w="991898">
                  <a:extLst>
                    <a:ext uri="{9D8B030D-6E8A-4147-A177-3AD203B41FA5}">
                      <a16:colId xmlns:a16="http://schemas.microsoft.com/office/drawing/2014/main" val="1148157145"/>
                    </a:ext>
                  </a:extLst>
                </a:gridCol>
                <a:gridCol w="947318">
                  <a:extLst>
                    <a:ext uri="{9D8B030D-6E8A-4147-A177-3AD203B41FA5}">
                      <a16:colId xmlns:a16="http://schemas.microsoft.com/office/drawing/2014/main" val="994508967"/>
                    </a:ext>
                  </a:extLst>
                </a:gridCol>
                <a:gridCol w="768998">
                  <a:extLst>
                    <a:ext uri="{9D8B030D-6E8A-4147-A177-3AD203B41FA5}">
                      <a16:colId xmlns:a16="http://schemas.microsoft.com/office/drawing/2014/main" val="3050204889"/>
                    </a:ext>
                  </a:extLst>
                </a:gridCol>
              </a:tblGrid>
              <a:tr h="155389">
                <a:tc rowSpan="2">
                  <a:txBody>
                    <a:bodyPr/>
                    <a:lstStyle/>
                    <a:p>
                      <a:pPr algn="ctr" fontAlgn="ctr"/>
                      <a:r>
                        <a:rPr lang="en-US" sz="1100" b="1" i="0" u="none" strike="noStrike">
                          <a:solidFill>
                            <a:srgbClr val="FFFFFF"/>
                          </a:solidFill>
                          <a:effectLst/>
                          <a:latin typeface="+mn-lt"/>
                        </a:rPr>
                        <a:t>Province</a:t>
                      </a:r>
                    </a:p>
                  </a:txBody>
                  <a:tcPr marL="3927" marR="3927" marT="3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305496"/>
                    </a:solidFill>
                  </a:tcPr>
                </a:tc>
                <a:tc rowSpan="2">
                  <a:txBody>
                    <a:bodyPr/>
                    <a:lstStyle/>
                    <a:p>
                      <a:pPr algn="ctr" fontAlgn="ctr"/>
                      <a:r>
                        <a:rPr lang="en-US" sz="1100" b="1" i="0" u="none" strike="noStrike">
                          <a:solidFill>
                            <a:srgbClr val="FFFFFF"/>
                          </a:solidFill>
                          <a:effectLst/>
                          <a:latin typeface="+mn-lt"/>
                        </a:rPr>
                        <a:t>District</a:t>
                      </a:r>
                    </a:p>
                  </a:txBody>
                  <a:tcPr marL="3927" marR="3927" marT="3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rowSpan="2">
                  <a:txBody>
                    <a:bodyPr/>
                    <a:lstStyle/>
                    <a:p>
                      <a:pPr algn="ctr" fontAlgn="ctr"/>
                      <a:r>
                        <a:rPr lang="en-US" sz="1100" b="1" i="0" u="none" strike="noStrike">
                          <a:solidFill>
                            <a:srgbClr val="FFFFFF"/>
                          </a:solidFill>
                          <a:effectLst/>
                          <a:latin typeface="+mn-lt"/>
                        </a:rPr>
                        <a:t>POP TOTALE  2023</a:t>
                      </a:r>
                    </a:p>
                  </a:txBody>
                  <a:tcPr marL="3927" marR="3927" marT="3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rowSpan="2">
                  <a:txBody>
                    <a:bodyPr/>
                    <a:lstStyle/>
                    <a:p>
                      <a:pPr algn="ctr" fontAlgn="ctr"/>
                      <a:r>
                        <a:rPr lang="en-US" sz="1100" b="1" i="0" u="none" strike="noStrike">
                          <a:solidFill>
                            <a:srgbClr val="FFFFFF"/>
                          </a:solidFill>
                          <a:effectLst/>
                          <a:latin typeface="+mn-lt"/>
                        </a:rPr>
                        <a:t>Cas attendus en 2023</a:t>
                      </a:r>
                    </a:p>
                  </a:txBody>
                  <a:tcPr marL="3927" marR="3927" marT="3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rowSpan="2">
                  <a:txBody>
                    <a:bodyPr/>
                    <a:lstStyle/>
                    <a:p>
                      <a:pPr algn="ctr" fontAlgn="ctr"/>
                      <a:r>
                        <a:rPr lang="en-US" sz="1100" b="1" i="0" u="none" strike="noStrike">
                          <a:solidFill>
                            <a:srgbClr val="FFFFFF"/>
                          </a:solidFill>
                          <a:effectLst/>
                          <a:latin typeface="+mn-lt"/>
                        </a:rPr>
                        <a:t>Total  Notifiés</a:t>
                      </a:r>
                    </a:p>
                  </a:txBody>
                  <a:tcPr marL="3927" marR="3927" marT="3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gridSpan="5">
                  <a:txBody>
                    <a:bodyPr/>
                    <a:lstStyle/>
                    <a:p>
                      <a:pPr algn="ctr" fontAlgn="ctr"/>
                      <a:r>
                        <a:rPr lang="en-US" sz="1100" b="1" i="0" u="none" strike="noStrike">
                          <a:solidFill>
                            <a:srgbClr val="FFFFFF"/>
                          </a:solidFill>
                          <a:effectLst/>
                          <a:latin typeface="+mn-lt"/>
                        </a:rPr>
                        <a:t>Résultats</a:t>
                      </a:r>
                    </a:p>
                  </a:txBody>
                  <a:tcPr marL="3927" marR="3927" marT="3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3054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100" b="1" i="0" u="none" strike="noStrike">
                          <a:solidFill>
                            <a:srgbClr val="FFFFFF"/>
                          </a:solidFill>
                          <a:effectLst/>
                          <a:latin typeface="+mn-lt"/>
                        </a:rPr>
                        <a:t>DS-Silencieux</a:t>
                      </a:r>
                    </a:p>
                  </a:txBody>
                  <a:tcPr marL="3927" marR="3927" marT="3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rowSpan="2">
                  <a:txBody>
                    <a:bodyPr/>
                    <a:lstStyle/>
                    <a:p>
                      <a:pPr algn="ctr" fontAlgn="ctr"/>
                      <a:r>
                        <a:rPr lang="fr-FR" sz="1100" b="1" i="0" u="none" strike="noStrike">
                          <a:solidFill>
                            <a:srgbClr val="FFFFFF"/>
                          </a:solidFill>
                          <a:effectLst/>
                          <a:latin typeface="+mn-lt"/>
                        </a:rPr>
                        <a:t>% des cas investigués et preleves</a:t>
                      </a:r>
                    </a:p>
                  </a:txBody>
                  <a:tcPr marL="3927" marR="3927" marT="3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rowSpan="2">
                  <a:txBody>
                    <a:bodyPr/>
                    <a:lstStyle/>
                    <a:p>
                      <a:pPr algn="ctr" fontAlgn="ctr"/>
                      <a:r>
                        <a:rPr lang="fr-FR" sz="1100" b="1" i="0" u="none" strike="noStrike">
                          <a:solidFill>
                            <a:srgbClr val="FFFFFF"/>
                          </a:solidFill>
                          <a:effectLst/>
                          <a:latin typeface="+mn-lt"/>
                        </a:rPr>
                        <a:t>Taux d'éruption fébrile /100000  (≥2)</a:t>
                      </a:r>
                    </a:p>
                  </a:txBody>
                  <a:tcPr marL="3927" marR="3927" marT="3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rowSpan="2">
                  <a:txBody>
                    <a:bodyPr/>
                    <a:lstStyle/>
                    <a:p>
                      <a:pPr algn="ctr" fontAlgn="ctr"/>
                      <a:r>
                        <a:rPr lang="fr-FR" sz="1100" b="1" i="0" u="none" strike="noStrike">
                          <a:solidFill>
                            <a:srgbClr val="FFFFFF"/>
                          </a:solidFill>
                          <a:effectLst/>
                          <a:latin typeface="+mn-lt"/>
                        </a:rPr>
                        <a:t>Taux d'éruption fébrile non rougeoleuse  /100000   (≥2)</a:t>
                      </a:r>
                    </a:p>
                  </a:txBody>
                  <a:tcPr marL="3927" marR="3927" marT="3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rowSpan="2">
                  <a:txBody>
                    <a:bodyPr/>
                    <a:lstStyle/>
                    <a:p>
                      <a:pPr algn="ctr" fontAlgn="ctr"/>
                      <a:r>
                        <a:rPr lang="en-US" sz="1100" b="1" i="0" u="none" strike="noStrike">
                          <a:solidFill>
                            <a:srgbClr val="FFFFFF"/>
                          </a:solidFill>
                          <a:effectLst/>
                          <a:latin typeface="+mn-lt"/>
                        </a:rPr>
                        <a:t>Incidence cumulée/100000</a:t>
                      </a:r>
                    </a:p>
                  </a:txBody>
                  <a:tcPr marL="3927" marR="3927" marT="3927" marB="0" anchor="ctr">
                    <a:lnL w="1270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645219246"/>
                  </a:ext>
                </a:extLst>
              </a:tr>
              <a:tr h="68814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b="1" i="0" u="none" strike="noStrike">
                          <a:solidFill>
                            <a:srgbClr val="FFFFFF"/>
                          </a:solidFill>
                          <a:effectLst/>
                          <a:latin typeface="+mn-lt"/>
                        </a:rPr>
                        <a:t>Positif </a:t>
                      </a:r>
                    </a:p>
                  </a:txBody>
                  <a:tcPr marL="3927" marR="3927" marT="3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1100" b="1" i="0" u="none" strike="noStrike">
                          <a:solidFill>
                            <a:srgbClr val="FFFFFF"/>
                          </a:solidFill>
                          <a:effectLst/>
                          <a:latin typeface="+mn-lt"/>
                        </a:rPr>
                        <a:t>Lien_Epid</a:t>
                      </a:r>
                    </a:p>
                  </a:txBody>
                  <a:tcPr marL="3927" marR="3927" marT="3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1100" b="1" i="0" u="none" strike="noStrike">
                          <a:solidFill>
                            <a:srgbClr val="FFFFFF"/>
                          </a:solidFill>
                          <a:effectLst/>
                          <a:latin typeface="+mn-lt"/>
                        </a:rPr>
                        <a:t>Compatible</a:t>
                      </a:r>
                    </a:p>
                  </a:txBody>
                  <a:tcPr marL="3927" marR="3927" marT="3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1100" b="1" i="0" u="none" strike="noStrike">
                          <a:solidFill>
                            <a:srgbClr val="FFFFFF"/>
                          </a:solidFill>
                          <a:effectLst/>
                          <a:latin typeface="+mn-lt"/>
                        </a:rPr>
                        <a:t>Attente</a:t>
                      </a:r>
                    </a:p>
                  </a:txBody>
                  <a:tcPr marL="3927" marR="3927" marT="3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1100" b="1" i="0" u="none" strike="noStrike">
                          <a:solidFill>
                            <a:srgbClr val="FFFFFF"/>
                          </a:solidFill>
                          <a:effectLst/>
                          <a:latin typeface="+mn-lt"/>
                        </a:rPr>
                        <a:t>Négatif</a:t>
                      </a:r>
                    </a:p>
                  </a:txBody>
                  <a:tcPr marL="3927" marR="3927" marT="3927" marB="0" anchor="ctr">
                    <a:lnL w="1270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09834867"/>
                  </a:ext>
                </a:extLst>
              </a:tr>
              <a:tr h="182519">
                <a:tc>
                  <a:txBody>
                    <a:bodyPr/>
                    <a:lstStyle/>
                    <a:p>
                      <a:pPr algn="l" fontAlgn="b"/>
                      <a:r>
                        <a:rPr lang="en-US" sz="1100" b="1" i="0" u="none" strike="noStrike">
                          <a:solidFill>
                            <a:srgbClr val="000000"/>
                          </a:solidFill>
                          <a:effectLst/>
                          <a:latin typeface="+mn-lt"/>
                        </a:rPr>
                        <a:t>Bubanza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Bubanza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269 776</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4</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5,1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2,6</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0,7</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650547"/>
                  </a:ext>
                </a:extLst>
              </a:tr>
              <a:tr h="182519">
                <a:tc>
                  <a:txBody>
                    <a:bodyPr/>
                    <a:lstStyle/>
                    <a:p>
                      <a:pPr algn="l" fontAlgn="b"/>
                      <a:r>
                        <a:rPr lang="en-US" sz="1100" b="1" i="0" u="none" strike="noStrike">
                          <a:solidFill>
                            <a:srgbClr val="000000"/>
                          </a:solidFill>
                          <a:effectLst/>
                          <a:latin typeface="+mn-lt"/>
                        </a:rPr>
                        <a:t>Bubanza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Mpanda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279 945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6</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097680"/>
                  </a:ext>
                </a:extLst>
              </a:tr>
              <a:tr h="182519">
                <a:tc>
                  <a:txBody>
                    <a:bodyPr/>
                    <a:lstStyle/>
                    <a:p>
                      <a:pPr algn="l" fontAlgn="b"/>
                      <a:r>
                        <a:rPr lang="en-US" sz="1100" b="1" i="0" u="none" strike="noStrike">
                          <a:solidFill>
                            <a:srgbClr val="000000"/>
                          </a:solidFill>
                          <a:effectLst/>
                          <a:latin typeface="+mn-lt"/>
                        </a:rPr>
                        <a:t>Bujumbura Rural</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Isale</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308 919</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6</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9</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4</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14,6</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4,5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2,9</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7133383"/>
                  </a:ext>
                </a:extLst>
              </a:tr>
              <a:tr h="182519">
                <a:tc>
                  <a:txBody>
                    <a:bodyPr/>
                    <a:lstStyle/>
                    <a:p>
                      <a:pPr algn="l" fontAlgn="b"/>
                      <a:r>
                        <a:rPr lang="en-US" sz="1100" b="1" i="0" u="none" strike="noStrike">
                          <a:solidFill>
                            <a:srgbClr val="000000"/>
                          </a:solidFill>
                          <a:effectLst/>
                          <a:latin typeface="+mn-lt"/>
                        </a:rPr>
                        <a:t>Bujumbura Rural</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Kabezi</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279 177</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6</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2,5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1,2</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mn-lt"/>
                        </a:rPr>
                        <a:t>0,4</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455035"/>
                  </a:ext>
                </a:extLst>
              </a:tr>
              <a:tr h="182519">
                <a:tc>
                  <a:txBody>
                    <a:bodyPr/>
                    <a:lstStyle/>
                    <a:p>
                      <a:pPr algn="l" fontAlgn="b"/>
                      <a:r>
                        <a:rPr lang="en-US" sz="1100" b="1" i="0" u="none" strike="noStrike">
                          <a:solidFill>
                            <a:srgbClr val="000000"/>
                          </a:solidFill>
                          <a:effectLst/>
                          <a:latin typeface="+mn-lt"/>
                        </a:rPr>
                        <a:t>Bujumbura Rural</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Rwibaga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167 831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662618"/>
                  </a:ext>
                </a:extLst>
              </a:tr>
              <a:tr h="182519">
                <a:tc>
                  <a:txBody>
                    <a:bodyPr/>
                    <a:lstStyle/>
                    <a:p>
                      <a:pPr algn="l" fontAlgn="b"/>
                      <a:r>
                        <a:rPr lang="en-US" sz="1100" b="1" i="0" u="none" strike="noStrike">
                          <a:solidFill>
                            <a:srgbClr val="000000"/>
                          </a:solidFill>
                          <a:effectLst/>
                          <a:latin typeface="+mn-lt"/>
                        </a:rPr>
                        <a:t>Bujumbura Mairie</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Zone Nord</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200 708</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4</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520242"/>
                  </a:ext>
                </a:extLst>
              </a:tr>
              <a:tr h="198798">
                <a:tc>
                  <a:txBody>
                    <a:bodyPr/>
                    <a:lstStyle/>
                    <a:p>
                      <a:pPr algn="l" fontAlgn="b"/>
                      <a:r>
                        <a:rPr lang="en-US" sz="1100" b="1" i="0" u="none" strike="noStrike">
                          <a:solidFill>
                            <a:srgbClr val="000000"/>
                          </a:solidFill>
                          <a:effectLst/>
                          <a:latin typeface="+mn-lt"/>
                        </a:rPr>
                        <a:t>Bujumbura Mairie</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Zone Centre</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404 806</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8</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4,3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2,6</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0,5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785151"/>
                  </a:ext>
                </a:extLst>
              </a:tr>
              <a:tr h="182519">
                <a:tc>
                  <a:txBody>
                    <a:bodyPr/>
                    <a:lstStyle/>
                    <a:p>
                      <a:pPr algn="l" fontAlgn="b"/>
                      <a:r>
                        <a:rPr lang="en-US" sz="1100" b="1" i="0" u="none" strike="noStrike">
                          <a:solidFill>
                            <a:srgbClr val="000000"/>
                          </a:solidFill>
                          <a:effectLst/>
                          <a:latin typeface="+mn-lt"/>
                        </a:rPr>
                        <a:t>Bujumbura Mairie</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Zone Sud</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203 019</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4</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8,5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2,5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566118"/>
                  </a:ext>
                </a:extLst>
              </a:tr>
              <a:tr h="182519">
                <a:tc>
                  <a:txBody>
                    <a:bodyPr/>
                    <a:lstStyle/>
                    <a:p>
                      <a:pPr algn="l" fontAlgn="b"/>
                      <a:r>
                        <a:rPr lang="en-US" sz="1100" b="1" i="0" u="none" strike="noStrike">
                          <a:solidFill>
                            <a:srgbClr val="000000"/>
                          </a:solidFill>
                          <a:effectLst/>
                          <a:latin typeface="+mn-lt"/>
                        </a:rPr>
                        <a:t>Bururi</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Matana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184 256</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4</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1,9</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mn-lt"/>
                        </a:rPr>
                        <a:t>1,9</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703969"/>
                  </a:ext>
                </a:extLst>
              </a:tr>
              <a:tr h="182519">
                <a:tc>
                  <a:txBody>
                    <a:bodyPr/>
                    <a:lstStyle/>
                    <a:p>
                      <a:pPr algn="l" fontAlgn="b"/>
                      <a:r>
                        <a:rPr lang="en-US" sz="1100" b="1" i="0" u="none" strike="noStrike">
                          <a:solidFill>
                            <a:srgbClr val="000000"/>
                          </a:solidFill>
                          <a:effectLst/>
                          <a:latin typeface="+mn-lt"/>
                        </a:rPr>
                        <a:t>Bururi</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Bururi</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165 655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4,2</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4,2</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689177"/>
                  </a:ext>
                </a:extLst>
              </a:tr>
              <a:tr h="182519">
                <a:tc>
                  <a:txBody>
                    <a:bodyPr/>
                    <a:lstStyle/>
                    <a:p>
                      <a:pPr algn="l" fontAlgn="b"/>
                      <a:r>
                        <a:rPr lang="en-US" sz="1100" b="1" i="0" u="none" strike="noStrike">
                          <a:solidFill>
                            <a:srgbClr val="000000"/>
                          </a:solidFill>
                          <a:effectLst/>
                          <a:latin typeface="+mn-lt"/>
                        </a:rPr>
                        <a:t>Bururi</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Rutovu</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159 281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2,2</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2,2</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980132"/>
                  </a:ext>
                </a:extLst>
              </a:tr>
              <a:tr h="182519">
                <a:tc>
                  <a:txBody>
                    <a:bodyPr/>
                    <a:lstStyle/>
                    <a:p>
                      <a:pPr algn="l" fontAlgn="b"/>
                      <a:r>
                        <a:rPr lang="en-US" sz="1100" b="1" i="0" u="none" strike="noStrike">
                          <a:solidFill>
                            <a:srgbClr val="000000"/>
                          </a:solidFill>
                          <a:effectLst/>
                          <a:latin typeface="+mn-lt"/>
                        </a:rPr>
                        <a:t>Cankuzo</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Murore</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197 111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4</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5,3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5,3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297858"/>
                  </a:ext>
                </a:extLst>
              </a:tr>
              <a:tr h="182519">
                <a:tc>
                  <a:txBody>
                    <a:bodyPr/>
                    <a:lstStyle/>
                    <a:p>
                      <a:pPr algn="l" fontAlgn="b"/>
                      <a:r>
                        <a:rPr lang="en-US" sz="1100" b="1" i="0" u="none" strike="noStrike">
                          <a:solidFill>
                            <a:srgbClr val="000000"/>
                          </a:solidFill>
                          <a:effectLst/>
                          <a:latin typeface="+mn-lt"/>
                        </a:rPr>
                        <a:t>Cankuzo</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Cankuzo</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175 102</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4</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5,9</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5,9</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1936841"/>
                  </a:ext>
                </a:extLst>
              </a:tr>
              <a:tr h="182519">
                <a:tc>
                  <a:txBody>
                    <a:bodyPr/>
                    <a:lstStyle/>
                    <a:p>
                      <a:pPr algn="l" fontAlgn="b"/>
                      <a:r>
                        <a:rPr lang="en-US" sz="1100" b="1" i="0" u="none" strike="noStrike">
                          <a:solidFill>
                            <a:srgbClr val="000000"/>
                          </a:solidFill>
                          <a:effectLst/>
                          <a:latin typeface="+mn-lt"/>
                        </a:rPr>
                        <a:t>Cibitoke</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Mabayi</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256 928</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358575"/>
                  </a:ext>
                </a:extLst>
              </a:tr>
              <a:tr h="214584">
                <a:tc>
                  <a:txBody>
                    <a:bodyPr/>
                    <a:lstStyle/>
                    <a:p>
                      <a:pPr algn="l" fontAlgn="b"/>
                      <a:r>
                        <a:rPr lang="en-US" sz="1100" b="1" i="0" u="none" strike="noStrike">
                          <a:solidFill>
                            <a:srgbClr val="000000"/>
                          </a:solidFill>
                          <a:effectLst/>
                          <a:latin typeface="+mn-lt"/>
                        </a:rPr>
                        <a:t>Cibitoke</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Bukinanyana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240 092</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4,3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1,2</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559916"/>
                  </a:ext>
                </a:extLst>
              </a:tr>
              <a:tr h="182519">
                <a:tc>
                  <a:txBody>
                    <a:bodyPr/>
                    <a:lstStyle/>
                    <a:p>
                      <a:pPr algn="l" fontAlgn="b"/>
                      <a:r>
                        <a:rPr lang="en-US" sz="1100" b="1" i="0" u="none" strike="noStrike">
                          <a:solidFill>
                            <a:srgbClr val="000000"/>
                          </a:solidFill>
                          <a:effectLst/>
                          <a:latin typeface="+mn-lt"/>
                        </a:rPr>
                        <a:t>Cibitoke</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Cibitoke</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251 778</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7</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7</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9,6</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2,8</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944061"/>
                  </a:ext>
                </a:extLst>
              </a:tr>
              <a:tr h="182519">
                <a:tc>
                  <a:txBody>
                    <a:bodyPr/>
                    <a:lstStyle/>
                    <a:p>
                      <a:pPr algn="l" fontAlgn="b"/>
                      <a:r>
                        <a:rPr lang="en-US" sz="1100" b="1" i="0" u="none" strike="noStrike">
                          <a:solidFill>
                            <a:srgbClr val="000000"/>
                          </a:solidFill>
                          <a:effectLst/>
                          <a:latin typeface="+mn-lt"/>
                        </a:rPr>
                        <a:t>Gitega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Ryansoro</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370 828</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7</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422527"/>
                  </a:ext>
                </a:extLst>
              </a:tr>
              <a:tr h="182519">
                <a:tc>
                  <a:txBody>
                    <a:bodyPr/>
                    <a:lstStyle/>
                    <a:p>
                      <a:pPr algn="l" fontAlgn="b"/>
                      <a:r>
                        <a:rPr lang="en-US" sz="1100" b="1" i="0" u="none" strike="noStrike">
                          <a:solidFill>
                            <a:srgbClr val="000000"/>
                          </a:solidFill>
                          <a:effectLst/>
                          <a:latin typeface="+mn-lt"/>
                        </a:rPr>
                        <a:t>Gitega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Gitega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310 285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6</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5,6</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5,6</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419212"/>
                  </a:ext>
                </a:extLst>
              </a:tr>
              <a:tr h="182519">
                <a:tc>
                  <a:txBody>
                    <a:bodyPr/>
                    <a:lstStyle/>
                    <a:p>
                      <a:pPr algn="l" fontAlgn="b"/>
                      <a:r>
                        <a:rPr lang="en-US" sz="1100" b="1" i="0" u="none" strike="noStrike">
                          <a:solidFill>
                            <a:srgbClr val="000000"/>
                          </a:solidFill>
                          <a:effectLst/>
                          <a:latin typeface="+mn-lt"/>
                        </a:rPr>
                        <a:t>Gitega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Kibuye</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282 552</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6</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7226008"/>
                  </a:ext>
                </a:extLst>
              </a:tr>
              <a:tr h="187452">
                <a:tc>
                  <a:txBody>
                    <a:bodyPr/>
                    <a:lstStyle/>
                    <a:p>
                      <a:pPr algn="l" fontAlgn="b"/>
                      <a:r>
                        <a:rPr lang="en-US" sz="1100" b="1" i="0" u="none" strike="noStrike">
                          <a:solidFill>
                            <a:srgbClr val="000000"/>
                          </a:solidFill>
                          <a:effectLst/>
                          <a:latin typeface="+mn-lt"/>
                        </a:rPr>
                        <a:t>Gitega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Mutaho</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215 753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4</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2598412"/>
                  </a:ext>
                </a:extLst>
              </a:tr>
              <a:tr h="182519">
                <a:tc>
                  <a:txBody>
                    <a:bodyPr/>
                    <a:lstStyle/>
                    <a:p>
                      <a:pPr algn="l" fontAlgn="b"/>
                      <a:r>
                        <a:rPr lang="en-US" sz="1100" b="1" i="0" u="none" strike="noStrike">
                          <a:solidFill>
                            <a:srgbClr val="000000"/>
                          </a:solidFill>
                          <a:effectLst/>
                          <a:latin typeface="+mn-lt"/>
                        </a:rPr>
                        <a:t>Karusi</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Buhiga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376 536</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8</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1,8</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mn-lt"/>
                        </a:rPr>
                        <a:t>1,8</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215459"/>
                  </a:ext>
                </a:extLst>
              </a:tr>
              <a:tr h="183998">
                <a:tc>
                  <a:txBody>
                    <a:bodyPr/>
                    <a:lstStyle/>
                    <a:p>
                      <a:pPr algn="l" fontAlgn="b"/>
                      <a:r>
                        <a:rPr lang="en-US" sz="1100" b="1" i="0" u="none" strike="noStrike">
                          <a:solidFill>
                            <a:srgbClr val="000000"/>
                          </a:solidFill>
                          <a:effectLst/>
                          <a:latin typeface="+mn-lt"/>
                        </a:rPr>
                        <a:t>Karusi</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Nyabikere</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333 244</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7</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214762"/>
                  </a:ext>
                </a:extLst>
              </a:tr>
              <a:tr h="182519">
                <a:tc>
                  <a:txBody>
                    <a:bodyPr/>
                    <a:lstStyle/>
                    <a:p>
                      <a:pPr algn="l" fontAlgn="b"/>
                      <a:r>
                        <a:rPr lang="en-US" sz="1100" b="1" i="0" u="none" strike="noStrike">
                          <a:solidFill>
                            <a:srgbClr val="000000"/>
                          </a:solidFill>
                          <a:effectLst/>
                          <a:latin typeface="+mn-lt"/>
                        </a:rPr>
                        <a:t>Kayanza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Kayanza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273 581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1,3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mn-lt"/>
                        </a:rPr>
                        <a:t>1,3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85202"/>
                  </a:ext>
                </a:extLst>
              </a:tr>
              <a:tr h="182519">
                <a:tc>
                  <a:txBody>
                    <a:bodyPr/>
                    <a:lstStyle/>
                    <a:p>
                      <a:pPr algn="l" fontAlgn="b"/>
                      <a:r>
                        <a:rPr lang="en-US" sz="1100" b="1" i="0" u="none" strike="noStrike">
                          <a:solidFill>
                            <a:srgbClr val="000000"/>
                          </a:solidFill>
                          <a:effectLst/>
                          <a:latin typeface="+mn-lt"/>
                        </a:rPr>
                        <a:t>Kayanza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Gahombo</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353 623</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7</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889243"/>
                  </a:ext>
                </a:extLst>
              </a:tr>
              <a:tr h="187452">
                <a:tc>
                  <a:txBody>
                    <a:bodyPr/>
                    <a:lstStyle/>
                    <a:p>
                      <a:pPr algn="l" fontAlgn="b"/>
                      <a:r>
                        <a:rPr lang="en-US" sz="1100" b="1" i="0" u="none" strike="noStrike">
                          <a:solidFill>
                            <a:srgbClr val="000000"/>
                          </a:solidFill>
                          <a:effectLst/>
                          <a:latin typeface="+mn-lt"/>
                        </a:rPr>
                        <a:t>Kayanza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Musema</a:t>
                      </a:r>
                    </a:p>
                  </a:txBody>
                  <a:tcPr marL="3927" marR="3927" marT="3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324 839</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6</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dirty="0">
                          <a:solidFill>
                            <a:srgbClr val="000000"/>
                          </a:solidFill>
                          <a:effectLst/>
                          <a:latin typeface="+mn-lt"/>
                        </a:rPr>
                        <a:t>0,0</a:t>
                      </a:r>
                    </a:p>
                  </a:txBody>
                  <a:tcPr marL="3927" marR="3927" marT="3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073093"/>
                  </a:ext>
                </a:extLst>
              </a:tr>
            </a:tbl>
          </a:graphicData>
        </a:graphic>
      </p:graphicFrame>
    </p:spTree>
    <p:extLst>
      <p:ext uri="{BB962C8B-B14F-4D97-AF65-F5344CB8AC3E}">
        <p14:creationId xmlns:p14="http://schemas.microsoft.com/office/powerpoint/2010/main" val="3343969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oneTexte 1"/>
          <p:cNvSpPr txBox="1">
            <a:spLocks noChangeArrowheads="1"/>
          </p:cNvSpPr>
          <p:nvPr/>
        </p:nvSpPr>
        <p:spPr bwMode="auto">
          <a:xfrm>
            <a:off x="0" y="-3175"/>
            <a:ext cx="12192000" cy="839887"/>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marR="0" lvl="0" indent="0" algn="ctr" defTabSz="685800" fontAlgn="auto">
              <a:lnSpc>
                <a:spcPts val="1575"/>
              </a:lnSpc>
              <a:spcBef>
                <a:spcPts val="0"/>
              </a:spcBef>
              <a:spcAft>
                <a:spcPts val="0"/>
              </a:spcAft>
              <a:buClrTx/>
              <a:buSzTx/>
              <a:buFontTx/>
              <a:buNone/>
              <a:tabLst/>
              <a:defRPr kumimoji="0" sz="2400" b="1" i="0" u="none" strike="noStrike" cap="none" spc="0" normalizeH="0" baseline="0">
                <a:ln>
                  <a:noFill/>
                </a:ln>
                <a:solidFill>
                  <a:srgbClr val="FFFFFF"/>
                </a:solidFill>
                <a:effectLst/>
                <a:uLnTx/>
                <a:uFillTx/>
                <a:latin typeface="Arial Rounded MT Bold" panose="020F0704030504030204" pitchFamily="34"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pPr>
            <a:r>
              <a:rPr lang="fr-FR" altLang="fr-FR" dirty="0">
                <a:latin typeface="Comic Sans MS" panose="030F0702030302020204" pitchFamily="66" charset="0"/>
              </a:rPr>
              <a:t>Indicateurs de performance de la surveillance de la rougeole par District  S01_15 en 2023</a:t>
            </a:r>
          </a:p>
        </p:txBody>
      </p:sp>
      <p:sp>
        <p:nvSpPr>
          <p:cNvPr id="3277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6C1132-7127-4C3A-B75F-344D794C252C}" type="slidenum">
              <a:rPr lang="fr-FR" altLang="fr-FR" sz="1200">
                <a:solidFill>
                  <a:srgbClr val="898989"/>
                </a:solidFill>
                <a:latin typeface="Arial" panose="020B0604020202020204" pitchFamily="34" charset="0"/>
              </a:rPr>
              <a:pPr>
                <a:spcBef>
                  <a:spcPct val="0"/>
                </a:spcBef>
                <a:buFontTx/>
                <a:buNone/>
              </a:pPr>
              <a:t>23</a:t>
            </a:fld>
            <a:endParaRPr lang="fr-FR" altLang="fr-FR" sz="1200">
              <a:solidFill>
                <a:srgbClr val="898989"/>
              </a:solidFill>
              <a:latin typeface="Arial" panose="020B0604020202020204" pitchFamily="34" charset="0"/>
            </a:endParaRPr>
          </a:p>
        </p:txBody>
      </p:sp>
      <p:graphicFrame>
        <p:nvGraphicFramePr>
          <p:cNvPr id="2" name="Tableau 1">
            <a:extLst>
              <a:ext uri="{FF2B5EF4-FFF2-40B4-BE49-F238E27FC236}">
                <a16:creationId xmlns:a16="http://schemas.microsoft.com/office/drawing/2014/main" id="{9C946933-B285-BF39-E11C-77D78C9F9010}"/>
              </a:ext>
            </a:extLst>
          </p:cNvPr>
          <p:cNvGraphicFramePr>
            <a:graphicFrameLocks noGrp="1"/>
          </p:cNvGraphicFramePr>
          <p:nvPr>
            <p:extLst>
              <p:ext uri="{D42A27DB-BD31-4B8C-83A1-F6EECF244321}">
                <p14:modId xmlns:p14="http://schemas.microsoft.com/office/powerpoint/2010/main" val="2373366612"/>
              </p:ext>
            </p:extLst>
          </p:nvPr>
        </p:nvGraphicFramePr>
        <p:xfrm>
          <a:off x="0" y="902599"/>
          <a:ext cx="12191998" cy="5291163"/>
        </p:xfrm>
        <a:graphic>
          <a:graphicData uri="http://schemas.openxmlformats.org/drawingml/2006/table">
            <a:tbl>
              <a:tblPr/>
              <a:tblGrid>
                <a:gridCol w="1213078">
                  <a:extLst>
                    <a:ext uri="{9D8B030D-6E8A-4147-A177-3AD203B41FA5}">
                      <a16:colId xmlns:a16="http://schemas.microsoft.com/office/drawing/2014/main" val="2246892607"/>
                    </a:ext>
                  </a:extLst>
                </a:gridCol>
                <a:gridCol w="1157433">
                  <a:extLst>
                    <a:ext uri="{9D8B030D-6E8A-4147-A177-3AD203B41FA5}">
                      <a16:colId xmlns:a16="http://schemas.microsoft.com/office/drawing/2014/main" val="78969328"/>
                    </a:ext>
                  </a:extLst>
                </a:gridCol>
                <a:gridCol w="868075">
                  <a:extLst>
                    <a:ext uri="{9D8B030D-6E8A-4147-A177-3AD203B41FA5}">
                      <a16:colId xmlns:a16="http://schemas.microsoft.com/office/drawing/2014/main" val="4071059899"/>
                    </a:ext>
                  </a:extLst>
                </a:gridCol>
                <a:gridCol w="678879">
                  <a:extLst>
                    <a:ext uri="{9D8B030D-6E8A-4147-A177-3AD203B41FA5}">
                      <a16:colId xmlns:a16="http://schemas.microsoft.com/office/drawing/2014/main" val="2739288842"/>
                    </a:ext>
                  </a:extLst>
                </a:gridCol>
                <a:gridCol w="656621">
                  <a:extLst>
                    <a:ext uri="{9D8B030D-6E8A-4147-A177-3AD203B41FA5}">
                      <a16:colId xmlns:a16="http://schemas.microsoft.com/office/drawing/2014/main" val="2825018574"/>
                    </a:ext>
                  </a:extLst>
                </a:gridCol>
                <a:gridCol w="756783">
                  <a:extLst>
                    <a:ext uri="{9D8B030D-6E8A-4147-A177-3AD203B41FA5}">
                      <a16:colId xmlns:a16="http://schemas.microsoft.com/office/drawing/2014/main" val="3827202164"/>
                    </a:ext>
                  </a:extLst>
                </a:gridCol>
                <a:gridCol w="879203">
                  <a:extLst>
                    <a:ext uri="{9D8B030D-6E8A-4147-A177-3AD203B41FA5}">
                      <a16:colId xmlns:a16="http://schemas.microsoft.com/office/drawing/2014/main" val="4204910646"/>
                    </a:ext>
                  </a:extLst>
                </a:gridCol>
                <a:gridCol w="623233">
                  <a:extLst>
                    <a:ext uri="{9D8B030D-6E8A-4147-A177-3AD203B41FA5}">
                      <a16:colId xmlns:a16="http://schemas.microsoft.com/office/drawing/2014/main" val="2800943139"/>
                    </a:ext>
                  </a:extLst>
                </a:gridCol>
                <a:gridCol w="634363">
                  <a:extLst>
                    <a:ext uri="{9D8B030D-6E8A-4147-A177-3AD203B41FA5}">
                      <a16:colId xmlns:a16="http://schemas.microsoft.com/office/drawing/2014/main" val="3069991196"/>
                    </a:ext>
                  </a:extLst>
                </a:gridCol>
                <a:gridCol w="417344">
                  <a:extLst>
                    <a:ext uri="{9D8B030D-6E8A-4147-A177-3AD203B41FA5}">
                      <a16:colId xmlns:a16="http://schemas.microsoft.com/office/drawing/2014/main" val="140085567"/>
                    </a:ext>
                  </a:extLst>
                </a:gridCol>
                <a:gridCol w="790171">
                  <a:extLst>
                    <a:ext uri="{9D8B030D-6E8A-4147-A177-3AD203B41FA5}">
                      <a16:colId xmlns:a16="http://schemas.microsoft.com/office/drawing/2014/main" val="92347945"/>
                    </a:ext>
                  </a:extLst>
                </a:gridCol>
                <a:gridCol w="812429">
                  <a:extLst>
                    <a:ext uri="{9D8B030D-6E8A-4147-A177-3AD203B41FA5}">
                      <a16:colId xmlns:a16="http://schemas.microsoft.com/office/drawing/2014/main" val="2097558218"/>
                    </a:ext>
                  </a:extLst>
                </a:gridCol>
                <a:gridCol w="990496">
                  <a:extLst>
                    <a:ext uri="{9D8B030D-6E8A-4147-A177-3AD203B41FA5}">
                      <a16:colId xmlns:a16="http://schemas.microsoft.com/office/drawing/2014/main" val="2416950946"/>
                    </a:ext>
                  </a:extLst>
                </a:gridCol>
                <a:gridCol w="945978">
                  <a:extLst>
                    <a:ext uri="{9D8B030D-6E8A-4147-A177-3AD203B41FA5}">
                      <a16:colId xmlns:a16="http://schemas.microsoft.com/office/drawing/2014/main" val="1332509741"/>
                    </a:ext>
                  </a:extLst>
                </a:gridCol>
                <a:gridCol w="767912">
                  <a:extLst>
                    <a:ext uri="{9D8B030D-6E8A-4147-A177-3AD203B41FA5}">
                      <a16:colId xmlns:a16="http://schemas.microsoft.com/office/drawing/2014/main" val="1165526522"/>
                    </a:ext>
                  </a:extLst>
                </a:gridCol>
              </a:tblGrid>
              <a:tr h="180954">
                <a:tc rowSpan="2">
                  <a:txBody>
                    <a:bodyPr/>
                    <a:lstStyle/>
                    <a:p>
                      <a:pPr algn="ctr" fontAlgn="ctr"/>
                      <a:r>
                        <a:rPr lang="en-US" sz="1100" b="1" i="0" u="none" strike="noStrike">
                          <a:solidFill>
                            <a:srgbClr val="FFFFFF"/>
                          </a:solidFill>
                          <a:effectLst/>
                          <a:latin typeface="+mn-lt"/>
                        </a:rPr>
                        <a:t>Province</a:t>
                      </a:r>
                    </a:p>
                  </a:txBody>
                  <a:tcPr marL="3943" marR="3943" marT="394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rowSpan="2">
                  <a:txBody>
                    <a:bodyPr/>
                    <a:lstStyle/>
                    <a:p>
                      <a:pPr algn="ctr" fontAlgn="ctr"/>
                      <a:r>
                        <a:rPr lang="en-US" sz="1100" b="1" i="0" u="none" strike="noStrike">
                          <a:solidFill>
                            <a:srgbClr val="FFFFFF"/>
                          </a:solidFill>
                          <a:effectLst/>
                          <a:latin typeface="+mn-lt"/>
                        </a:rPr>
                        <a:t>District</a:t>
                      </a:r>
                    </a:p>
                  </a:txBody>
                  <a:tcPr marL="3943" marR="3943" marT="394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rowSpan="2">
                  <a:txBody>
                    <a:bodyPr/>
                    <a:lstStyle/>
                    <a:p>
                      <a:pPr algn="ctr" fontAlgn="ctr"/>
                      <a:r>
                        <a:rPr lang="en-US" sz="1100" b="1" i="0" u="none" strike="noStrike">
                          <a:solidFill>
                            <a:srgbClr val="FFFFFF"/>
                          </a:solidFill>
                          <a:effectLst/>
                          <a:latin typeface="+mn-lt"/>
                        </a:rPr>
                        <a:t>POP TOTALE  2022</a:t>
                      </a:r>
                    </a:p>
                  </a:txBody>
                  <a:tcPr marL="3943" marR="3943" marT="394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rowSpan="2">
                  <a:txBody>
                    <a:bodyPr/>
                    <a:lstStyle/>
                    <a:p>
                      <a:pPr algn="ctr" fontAlgn="ctr"/>
                      <a:r>
                        <a:rPr lang="en-US" sz="1100" b="1" i="0" u="none" strike="noStrike">
                          <a:solidFill>
                            <a:srgbClr val="FFFFFF"/>
                          </a:solidFill>
                          <a:effectLst/>
                          <a:latin typeface="+mn-lt"/>
                        </a:rPr>
                        <a:t>Cas attendus en 2022</a:t>
                      </a:r>
                    </a:p>
                  </a:txBody>
                  <a:tcPr marL="3943" marR="3943" marT="394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rowSpan="2">
                  <a:txBody>
                    <a:bodyPr/>
                    <a:lstStyle/>
                    <a:p>
                      <a:pPr algn="ctr" fontAlgn="ctr"/>
                      <a:r>
                        <a:rPr lang="en-US" sz="1100" b="1" i="0" u="none" strike="noStrike">
                          <a:solidFill>
                            <a:srgbClr val="FFFFFF"/>
                          </a:solidFill>
                          <a:effectLst/>
                          <a:latin typeface="+mn-lt"/>
                        </a:rPr>
                        <a:t>Total  Notifiés</a:t>
                      </a:r>
                    </a:p>
                  </a:txBody>
                  <a:tcPr marL="3943" marR="3943" marT="394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gridSpan="5">
                  <a:txBody>
                    <a:bodyPr/>
                    <a:lstStyle/>
                    <a:p>
                      <a:pPr algn="ctr" fontAlgn="ctr"/>
                      <a:r>
                        <a:rPr lang="en-US" sz="1100" b="1" i="0" u="none" strike="noStrike">
                          <a:solidFill>
                            <a:srgbClr val="FFFFFF"/>
                          </a:solidFill>
                          <a:effectLst/>
                          <a:latin typeface="+mn-lt"/>
                        </a:rPr>
                        <a:t>Résultats</a:t>
                      </a:r>
                    </a:p>
                  </a:txBody>
                  <a:tcPr marL="3943" marR="3943" marT="394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3054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100" b="1" i="0" u="none" strike="noStrike">
                          <a:solidFill>
                            <a:srgbClr val="FFFFFF"/>
                          </a:solidFill>
                          <a:effectLst/>
                          <a:latin typeface="+mn-lt"/>
                        </a:rPr>
                        <a:t>DS-Silencieux</a:t>
                      </a:r>
                    </a:p>
                  </a:txBody>
                  <a:tcPr marL="3943" marR="3943" marT="394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rowSpan="2">
                  <a:txBody>
                    <a:bodyPr/>
                    <a:lstStyle/>
                    <a:p>
                      <a:pPr algn="ctr" fontAlgn="ctr"/>
                      <a:r>
                        <a:rPr lang="fr-FR" sz="1100" b="1" i="0" u="none" strike="noStrike">
                          <a:solidFill>
                            <a:srgbClr val="FFFFFF"/>
                          </a:solidFill>
                          <a:effectLst/>
                          <a:latin typeface="+mn-lt"/>
                        </a:rPr>
                        <a:t>% des cas investigués et preleves</a:t>
                      </a:r>
                    </a:p>
                  </a:txBody>
                  <a:tcPr marL="3943" marR="3943" marT="394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rowSpan="2">
                  <a:txBody>
                    <a:bodyPr/>
                    <a:lstStyle/>
                    <a:p>
                      <a:pPr algn="ctr" fontAlgn="ctr"/>
                      <a:r>
                        <a:rPr lang="fr-FR" sz="1100" b="1" i="0" u="none" strike="noStrike">
                          <a:solidFill>
                            <a:srgbClr val="FFFFFF"/>
                          </a:solidFill>
                          <a:effectLst/>
                          <a:latin typeface="+mn-lt"/>
                        </a:rPr>
                        <a:t>Taux d'éruption fébrile /100000  (≥2)</a:t>
                      </a:r>
                    </a:p>
                  </a:txBody>
                  <a:tcPr marL="3943" marR="3943" marT="394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rowSpan="2">
                  <a:txBody>
                    <a:bodyPr/>
                    <a:lstStyle/>
                    <a:p>
                      <a:pPr algn="ctr" fontAlgn="ctr"/>
                      <a:r>
                        <a:rPr lang="fr-FR" sz="1100" b="1" i="0" u="none" strike="noStrike">
                          <a:solidFill>
                            <a:srgbClr val="FFFFFF"/>
                          </a:solidFill>
                          <a:effectLst/>
                          <a:latin typeface="+mn-lt"/>
                        </a:rPr>
                        <a:t>Taux d'éruption fébrile non rougeoleuse  /100000   (≥2)</a:t>
                      </a:r>
                    </a:p>
                  </a:txBody>
                  <a:tcPr marL="3943" marR="3943" marT="394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rowSpan="2">
                  <a:txBody>
                    <a:bodyPr/>
                    <a:lstStyle/>
                    <a:p>
                      <a:pPr algn="ctr" fontAlgn="ctr"/>
                      <a:r>
                        <a:rPr lang="en-US" sz="1100" b="1" i="0" u="none" strike="noStrike">
                          <a:solidFill>
                            <a:srgbClr val="FFFFFF"/>
                          </a:solidFill>
                          <a:effectLst/>
                          <a:latin typeface="+mn-lt"/>
                        </a:rPr>
                        <a:t>Incidence cumulée/100000</a:t>
                      </a:r>
                    </a:p>
                  </a:txBody>
                  <a:tcPr marL="3943" marR="3943" marT="394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902916447"/>
                  </a:ext>
                </a:extLst>
              </a:tr>
              <a:tr h="58635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b="1" i="0" u="none" strike="noStrike">
                          <a:solidFill>
                            <a:srgbClr val="FFFFFF"/>
                          </a:solidFill>
                          <a:effectLst/>
                          <a:latin typeface="+mn-lt"/>
                        </a:rPr>
                        <a:t>Positif </a:t>
                      </a:r>
                    </a:p>
                  </a:txBody>
                  <a:tcPr marL="3943" marR="3943" marT="394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1100" b="1" i="0" u="none" strike="noStrike">
                          <a:solidFill>
                            <a:srgbClr val="FFFFFF"/>
                          </a:solidFill>
                          <a:effectLst/>
                          <a:latin typeface="+mn-lt"/>
                        </a:rPr>
                        <a:t>Lien_Epid</a:t>
                      </a:r>
                    </a:p>
                  </a:txBody>
                  <a:tcPr marL="3943" marR="3943" marT="394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1100" b="1" i="0" u="none" strike="noStrike">
                          <a:solidFill>
                            <a:srgbClr val="FFFFFF"/>
                          </a:solidFill>
                          <a:effectLst/>
                          <a:latin typeface="+mn-lt"/>
                        </a:rPr>
                        <a:t>Compatible</a:t>
                      </a:r>
                    </a:p>
                  </a:txBody>
                  <a:tcPr marL="3943" marR="3943" marT="394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1100" b="1" i="0" u="none" strike="noStrike">
                          <a:solidFill>
                            <a:srgbClr val="FFFFFF"/>
                          </a:solidFill>
                          <a:effectLst/>
                          <a:latin typeface="+mn-lt"/>
                        </a:rPr>
                        <a:t>Attente</a:t>
                      </a:r>
                    </a:p>
                  </a:txBody>
                  <a:tcPr marL="3943" marR="3943" marT="394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US" sz="1100" b="1" i="0" u="none" strike="noStrike">
                          <a:solidFill>
                            <a:srgbClr val="FFFFFF"/>
                          </a:solidFill>
                          <a:effectLst/>
                          <a:latin typeface="+mn-lt"/>
                        </a:rPr>
                        <a:t>Négatif</a:t>
                      </a:r>
                    </a:p>
                  </a:txBody>
                  <a:tcPr marL="3943" marR="3943" marT="3943" marB="0" anchor="ctr">
                    <a:lnL w="1270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10460607"/>
                  </a:ext>
                </a:extLst>
              </a:tr>
              <a:tr h="180954">
                <a:tc>
                  <a:txBody>
                    <a:bodyPr/>
                    <a:lstStyle/>
                    <a:p>
                      <a:pPr algn="l" fontAlgn="b"/>
                      <a:r>
                        <a:rPr lang="en-US" sz="1100" b="1" i="0" u="none" strike="noStrike">
                          <a:solidFill>
                            <a:srgbClr val="000000"/>
                          </a:solidFill>
                          <a:effectLst/>
                          <a:latin typeface="+mn-lt"/>
                        </a:rPr>
                        <a:t>Kirundo</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Vumbi</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236 502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5332454"/>
                  </a:ext>
                </a:extLst>
              </a:tr>
              <a:tr h="180954">
                <a:tc>
                  <a:txBody>
                    <a:bodyPr/>
                    <a:lstStyle/>
                    <a:p>
                      <a:pPr algn="l" fontAlgn="b"/>
                      <a:r>
                        <a:rPr lang="en-US" sz="1100" b="1" i="0" u="none" strike="noStrike">
                          <a:solidFill>
                            <a:srgbClr val="000000"/>
                          </a:solidFill>
                          <a:effectLst/>
                          <a:latin typeface="+mn-lt"/>
                        </a:rPr>
                        <a:t>Kirundo</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Busoni</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296 585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6</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62800"/>
                  </a:ext>
                </a:extLst>
              </a:tr>
              <a:tr h="180954">
                <a:tc>
                  <a:txBody>
                    <a:bodyPr/>
                    <a:lstStyle/>
                    <a:p>
                      <a:pPr algn="l" fontAlgn="b"/>
                      <a:r>
                        <a:rPr lang="en-US" sz="1100" b="1" i="0" u="none" strike="noStrike">
                          <a:solidFill>
                            <a:srgbClr val="000000"/>
                          </a:solidFill>
                          <a:effectLst/>
                          <a:latin typeface="+mn-lt"/>
                        </a:rPr>
                        <a:t>Kirundo</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Kirundo</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201 890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4</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4</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6,9</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5,2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0,5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62498"/>
                  </a:ext>
                </a:extLst>
              </a:tr>
              <a:tr h="180954">
                <a:tc>
                  <a:txBody>
                    <a:bodyPr/>
                    <a:lstStyle/>
                    <a:p>
                      <a:pPr algn="l" fontAlgn="b"/>
                      <a:r>
                        <a:rPr lang="en-US" sz="1100" b="1" i="0" u="none" strike="noStrike">
                          <a:solidFill>
                            <a:srgbClr val="000000"/>
                          </a:solidFill>
                          <a:effectLst/>
                          <a:latin typeface="+mn-lt"/>
                        </a:rPr>
                        <a:t>Kirundo</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Mukenke</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286 748</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6</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462008"/>
                  </a:ext>
                </a:extLst>
              </a:tr>
              <a:tr h="180954">
                <a:tc>
                  <a:txBody>
                    <a:bodyPr/>
                    <a:lstStyle/>
                    <a:p>
                      <a:pPr algn="l" fontAlgn="b"/>
                      <a:r>
                        <a:rPr lang="en-US" sz="1100" b="1" i="0" u="none" strike="noStrike">
                          <a:solidFill>
                            <a:srgbClr val="000000"/>
                          </a:solidFill>
                          <a:effectLst/>
                          <a:latin typeface="+mn-lt"/>
                        </a:rPr>
                        <a:t>Makamba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Nyanza-Lac</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369 310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7</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1,9</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mn-lt"/>
                        </a:rPr>
                        <a:t>1,9</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274788"/>
                  </a:ext>
                </a:extLst>
              </a:tr>
              <a:tr h="180954">
                <a:tc>
                  <a:txBody>
                    <a:bodyPr/>
                    <a:lstStyle/>
                    <a:p>
                      <a:pPr algn="l" fontAlgn="b"/>
                      <a:r>
                        <a:rPr lang="en-US" sz="1100" b="1" i="0" u="none" strike="noStrike">
                          <a:solidFill>
                            <a:srgbClr val="000000"/>
                          </a:solidFill>
                          <a:effectLst/>
                          <a:latin typeface="+mn-lt"/>
                        </a:rPr>
                        <a:t>Makamba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Makamba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331 454</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7</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602122"/>
                  </a:ext>
                </a:extLst>
              </a:tr>
              <a:tr h="180954">
                <a:tc>
                  <a:txBody>
                    <a:bodyPr/>
                    <a:lstStyle/>
                    <a:p>
                      <a:pPr algn="l" fontAlgn="b"/>
                      <a:r>
                        <a:rPr lang="en-US" sz="1100" b="1" i="0" u="none" strike="noStrike">
                          <a:solidFill>
                            <a:srgbClr val="000000"/>
                          </a:solidFill>
                          <a:effectLst/>
                          <a:latin typeface="+mn-lt"/>
                        </a:rPr>
                        <a:t>Muramvya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Muramvya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236 206</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564705"/>
                  </a:ext>
                </a:extLst>
              </a:tr>
              <a:tr h="180954">
                <a:tc>
                  <a:txBody>
                    <a:bodyPr/>
                    <a:lstStyle/>
                    <a:p>
                      <a:pPr algn="l" fontAlgn="b"/>
                      <a:r>
                        <a:rPr lang="en-US" sz="1100" b="1" i="0" u="none" strike="noStrike">
                          <a:solidFill>
                            <a:srgbClr val="000000"/>
                          </a:solidFill>
                          <a:effectLst/>
                          <a:latin typeface="+mn-lt"/>
                        </a:rPr>
                        <a:t>Muramvya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Kiganda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239 628</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4</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4</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5,8</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5,8</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907701"/>
                  </a:ext>
                </a:extLst>
              </a:tr>
              <a:tr h="180954">
                <a:tc>
                  <a:txBody>
                    <a:bodyPr/>
                    <a:lstStyle/>
                    <a:p>
                      <a:pPr algn="l" fontAlgn="b"/>
                      <a:r>
                        <a:rPr lang="en-US" sz="1100" b="1" i="0" u="none" strike="noStrike">
                          <a:solidFill>
                            <a:srgbClr val="000000"/>
                          </a:solidFill>
                          <a:effectLst/>
                          <a:latin typeface="+mn-lt"/>
                        </a:rPr>
                        <a:t>Muyinga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Giteranyi</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240 861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6870550"/>
                  </a:ext>
                </a:extLst>
              </a:tr>
              <a:tr h="180954">
                <a:tc>
                  <a:txBody>
                    <a:bodyPr/>
                    <a:lstStyle/>
                    <a:p>
                      <a:pPr algn="l" fontAlgn="b"/>
                      <a:r>
                        <a:rPr lang="en-US" sz="1100" b="1" i="0" u="none" strike="noStrike">
                          <a:solidFill>
                            <a:srgbClr val="000000"/>
                          </a:solidFill>
                          <a:effectLst/>
                          <a:latin typeface="+mn-lt"/>
                        </a:rPr>
                        <a:t>Muyinga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Gashoho</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403 514</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8</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6</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5,2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4,3</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0,2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288436"/>
                  </a:ext>
                </a:extLst>
              </a:tr>
              <a:tr h="180954">
                <a:tc>
                  <a:txBody>
                    <a:bodyPr/>
                    <a:lstStyle/>
                    <a:p>
                      <a:pPr algn="l" fontAlgn="b"/>
                      <a:r>
                        <a:rPr lang="en-US" sz="1100" b="1" i="0" u="none" strike="noStrike">
                          <a:solidFill>
                            <a:srgbClr val="000000"/>
                          </a:solidFill>
                          <a:effectLst/>
                          <a:latin typeface="+mn-lt"/>
                        </a:rPr>
                        <a:t>Muyinga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Muyinga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384 102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8</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057682"/>
                  </a:ext>
                </a:extLst>
              </a:tr>
              <a:tr h="180954">
                <a:tc>
                  <a:txBody>
                    <a:bodyPr/>
                    <a:lstStyle/>
                    <a:p>
                      <a:pPr algn="l" fontAlgn="b"/>
                      <a:r>
                        <a:rPr lang="en-US" sz="1100" b="1" i="0" u="none" strike="noStrike">
                          <a:solidFill>
                            <a:srgbClr val="000000"/>
                          </a:solidFill>
                          <a:effectLst/>
                          <a:latin typeface="+mn-lt"/>
                        </a:rPr>
                        <a:t>Mwaro</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Kibumbu</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210 652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4</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127082"/>
                  </a:ext>
                </a:extLst>
              </a:tr>
              <a:tr h="180954">
                <a:tc>
                  <a:txBody>
                    <a:bodyPr/>
                    <a:lstStyle/>
                    <a:p>
                      <a:pPr algn="l" fontAlgn="b"/>
                      <a:r>
                        <a:rPr lang="en-US" sz="1100" b="1" i="0" u="none" strike="noStrike">
                          <a:solidFill>
                            <a:srgbClr val="000000"/>
                          </a:solidFill>
                          <a:effectLst/>
                          <a:latin typeface="+mn-lt"/>
                        </a:rPr>
                        <a:t>Mwaro</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Fota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233 554</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1,5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mn-lt"/>
                        </a:rPr>
                        <a:t>1,5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338196"/>
                  </a:ext>
                </a:extLst>
              </a:tr>
              <a:tr h="180954">
                <a:tc>
                  <a:txBody>
                    <a:bodyPr/>
                    <a:lstStyle/>
                    <a:p>
                      <a:pPr algn="l" fontAlgn="b"/>
                      <a:r>
                        <a:rPr lang="en-US" sz="1100" b="1" i="0" u="none" strike="noStrike">
                          <a:solidFill>
                            <a:srgbClr val="000000"/>
                          </a:solidFill>
                          <a:effectLst/>
                          <a:latin typeface="+mn-lt"/>
                        </a:rPr>
                        <a:t>Ngozi</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Kiremba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286 018</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6</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542371"/>
                  </a:ext>
                </a:extLst>
              </a:tr>
              <a:tr h="180954">
                <a:tc>
                  <a:txBody>
                    <a:bodyPr/>
                    <a:lstStyle/>
                    <a:p>
                      <a:pPr algn="l" fontAlgn="b"/>
                      <a:r>
                        <a:rPr lang="en-US" sz="1100" b="1" i="0" u="none" strike="noStrike">
                          <a:solidFill>
                            <a:srgbClr val="000000"/>
                          </a:solidFill>
                          <a:effectLst/>
                          <a:latin typeface="+mn-lt"/>
                        </a:rPr>
                        <a:t>Ngozi</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Ngozi</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385 117</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8</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816818"/>
                  </a:ext>
                </a:extLst>
              </a:tr>
              <a:tr h="180954">
                <a:tc>
                  <a:txBody>
                    <a:bodyPr/>
                    <a:lstStyle/>
                    <a:p>
                      <a:pPr algn="l" fontAlgn="b"/>
                      <a:r>
                        <a:rPr lang="en-US" sz="1100" b="1" i="0" u="none" strike="noStrike">
                          <a:solidFill>
                            <a:srgbClr val="000000"/>
                          </a:solidFill>
                          <a:effectLst/>
                          <a:latin typeface="+mn-lt"/>
                        </a:rPr>
                        <a:t>Ngozi</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Buye</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403 379</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8</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939667"/>
                  </a:ext>
                </a:extLst>
              </a:tr>
              <a:tr h="180954">
                <a:tc>
                  <a:txBody>
                    <a:bodyPr/>
                    <a:lstStyle/>
                    <a:p>
                      <a:pPr algn="l" fontAlgn="b"/>
                      <a:r>
                        <a:rPr lang="en-US" sz="1100" b="1" i="0" u="none" strike="noStrike">
                          <a:solidFill>
                            <a:srgbClr val="000000"/>
                          </a:solidFill>
                          <a:effectLst/>
                          <a:latin typeface="+mn-lt"/>
                        </a:rPr>
                        <a:t>Rumonge</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Bugarama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241 148</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019269"/>
                  </a:ext>
                </a:extLst>
              </a:tr>
              <a:tr h="180954">
                <a:tc>
                  <a:txBody>
                    <a:bodyPr/>
                    <a:lstStyle/>
                    <a:p>
                      <a:pPr algn="l" fontAlgn="b"/>
                      <a:r>
                        <a:rPr lang="en-US" sz="1100" b="1" i="0" u="none" strike="noStrike">
                          <a:solidFill>
                            <a:srgbClr val="000000"/>
                          </a:solidFill>
                          <a:effectLst/>
                          <a:latin typeface="+mn-lt"/>
                        </a:rPr>
                        <a:t>Rumonge</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Rumonge</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331 345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7</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5,2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5,2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382304"/>
                  </a:ext>
                </a:extLst>
              </a:tr>
              <a:tr h="180954">
                <a:tc>
                  <a:txBody>
                    <a:bodyPr/>
                    <a:lstStyle/>
                    <a:p>
                      <a:pPr algn="l" fontAlgn="b"/>
                      <a:r>
                        <a:rPr lang="en-US" sz="1100" b="1" i="0" u="none" strike="noStrike">
                          <a:solidFill>
                            <a:srgbClr val="000000"/>
                          </a:solidFill>
                          <a:effectLst/>
                          <a:latin typeface="+mn-lt"/>
                        </a:rPr>
                        <a:t>Rutana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Rutana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280 637</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6</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2,5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2,5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911668"/>
                  </a:ext>
                </a:extLst>
              </a:tr>
              <a:tr h="180954">
                <a:tc>
                  <a:txBody>
                    <a:bodyPr/>
                    <a:lstStyle/>
                    <a:p>
                      <a:pPr algn="l" fontAlgn="b"/>
                      <a:r>
                        <a:rPr lang="en-US" sz="1100" b="1" i="0" u="none" strike="noStrike">
                          <a:solidFill>
                            <a:srgbClr val="000000"/>
                          </a:solidFill>
                          <a:effectLst/>
                          <a:latin typeface="+mn-lt"/>
                        </a:rPr>
                        <a:t>Rutana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Gihofi</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261 745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 </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FFFFFF"/>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754511"/>
                  </a:ext>
                </a:extLst>
              </a:tr>
              <a:tr h="180954">
                <a:tc>
                  <a:txBody>
                    <a:bodyPr/>
                    <a:lstStyle/>
                    <a:p>
                      <a:pPr algn="l" fontAlgn="b"/>
                      <a:r>
                        <a:rPr lang="en-US" sz="1100" b="1" i="0" u="none" strike="noStrike">
                          <a:solidFill>
                            <a:srgbClr val="000000"/>
                          </a:solidFill>
                          <a:effectLst/>
                          <a:latin typeface="+mn-lt"/>
                        </a:rPr>
                        <a:t>Ruyigi</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Ruyigi</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166 473</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25,0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20,8</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0,6</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81256"/>
                  </a:ext>
                </a:extLst>
              </a:tr>
              <a:tr h="180954">
                <a:tc>
                  <a:txBody>
                    <a:bodyPr/>
                    <a:lstStyle/>
                    <a:p>
                      <a:pPr algn="l" fontAlgn="b"/>
                      <a:r>
                        <a:rPr lang="en-US" sz="1100" b="1" i="0" u="none" strike="noStrike">
                          <a:solidFill>
                            <a:srgbClr val="000000"/>
                          </a:solidFill>
                          <a:effectLst/>
                          <a:latin typeface="+mn-lt"/>
                        </a:rPr>
                        <a:t>Ruyigi</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Butezi</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161 753</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4,3</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4,3</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8586626"/>
                  </a:ext>
                </a:extLst>
              </a:tr>
              <a:tr h="180954">
                <a:tc>
                  <a:txBody>
                    <a:bodyPr/>
                    <a:lstStyle/>
                    <a:p>
                      <a:pPr algn="l" fontAlgn="b"/>
                      <a:r>
                        <a:rPr lang="en-US" sz="1100" b="1" i="0" u="none" strike="noStrike">
                          <a:solidFill>
                            <a:srgbClr val="000000"/>
                          </a:solidFill>
                          <a:effectLst/>
                          <a:latin typeface="+mn-lt"/>
                        </a:rPr>
                        <a:t>Ruyigi</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Kinyinya</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170 063</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10,2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10,2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819429"/>
                  </a:ext>
                </a:extLst>
              </a:tr>
              <a:tr h="180954">
                <a:tc>
                  <a:txBody>
                    <a:bodyPr/>
                    <a:lstStyle/>
                    <a:p>
                      <a:pPr algn="l" fontAlgn="b"/>
                      <a:r>
                        <a:rPr lang="en-US" sz="1100" b="1" i="0" u="none" strike="noStrike">
                          <a:solidFill>
                            <a:srgbClr val="000000"/>
                          </a:solidFill>
                          <a:effectLst/>
                          <a:latin typeface="+mn-lt"/>
                        </a:rPr>
                        <a:t>Ruyigi</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Gisuru</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153 087</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4</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100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11,3</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9,1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0,7</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618084"/>
                  </a:ext>
                </a:extLst>
              </a:tr>
              <a:tr h="180954">
                <a:tc>
                  <a:txBody>
                    <a:bodyPr/>
                    <a:lstStyle/>
                    <a:p>
                      <a:pPr algn="l" fontAlgn="b"/>
                      <a:r>
                        <a:rPr lang="en-US" sz="1100" b="1" i="0" u="none" strike="noStrike">
                          <a:solidFill>
                            <a:srgbClr val="000000"/>
                          </a:solidFill>
                          <a:effectLst/>
                          <a:latin typeface="+mn-lt"/>
                        </a:rPr>
                        <a:t>Burundi</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mn-lt"/>
                        </a:rPr>
                        <a:t> </a:t>
                      </a:r>
                    </a:p>
                  </a:txBody>
                  <a:tcPr marL="3943" marR="3943" marT="39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13 097 396</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262</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105</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10</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3</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71</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n-lt"/>
                        </a:rPr>
                        <a:t>23</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FFFF"/>
                          </a:solidFill>
                          <a:effectLst/>
                          <a:latin typeface="+mn-lt"/>
                        </a:rPr>
                        <a:t>90,48</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FFFFFF"/>
                          </a:solidFill>
                          <a:effectLst/>
                          <a:latin typeface="+mn-lt"/>
                        </a:rPr>
                        <a:t>2,8</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100" b="1" i="0" u="none" strike="noStrike">
                          <a:solidFill>
                            <a:srgbClr val="000000"/>
                          </a:solidFill>
                          <a:effectLst/>
                          <a:latin typeface="+mn-lt"/>
                        </a:rPr>
                        <a:t>1,88</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dirty="0">
                          <a:solidFill>
                            <a:srgbClr val="000000"/>
                          </a:solidFill>
                          <a:effectLst/>
                          <a:latin typeface="+mn-lt"/>
                        </a:rPr>
                        <a:t>0,3</a:t>
                      </a:r>
                    </a:p>
                  </a:txBody>
                  <a:tcPr marL="3943" marR="3943" marT="39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203490"/>
                  </a:ext>
                </a:extLst>
              </a:tr>
            </a:tbl>
          </a:graphicData>
        </a:graphic>
      </p:graphicFrame>
    </p:spTree>
    <p:extLst>
      <p:ext uri="{BB962C8B-B14F-4D97-AF65-F5344CB8AC3E}">
        <p14:creationId xmlns:p14="http://schemas.microsoft.com/office/powerpoint/2010/main" val="67399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275A6F-4A94-4B6B-ABF4-CE9D5DA695AE}"/>
              </a:ext>
            </a:extLst>
          </p:cNvPr>
          <p:cNvSpPr>
            <a:spLocks noGrp="1"/>
          </p:cNvSpPr>
          <p:nvPr>
            <p:ph type="sldNum" sz="quarter" idx="12"/>
          </p:nvPr>
        </p:nvSpPr>
        <p:spPr/>
        <p:txBody>
          <a:bodyPr/>
          <a:lstStyle/>
          <a:p>
            <a:pPr>
              <a:defRPr/>
            </a:pPr>
            <a:fld id="{2E9F78C3-3502-4270-B65D-F8912E85C18B}" type="slidenum">
              <a:rPr lang="fr-FR">
                <a:solidFill>
                  <a:prstClr val="black">
                    <a:tint val="75000"/>
                  </a:prstClr>
                </a:solidFill>
                <a:latin typeface="Calibri"/>
              </a:rPr>
              <a:pPr>
                <a:defRPr/>
              </a:pPr>
              <a:t>24</a:t>
            </a:fld>
            <a:endParaRPr lang="fr-FR">
              <a:solidFill>
                <a:prstClr val="black">
                  <a:tint val="75000"/>
                </a:prstClr>
              </a:solidFill>
              <a:latin typeface="Calibri"/>
            </a:endParaRPr>
          </a:p>
        </p:txBody>
      </p:sp>
      <p:sp>
        <p:nvSpPr>
          <p:cNvPr id="4" name="Text Box 3">
            <a:extLst>
              <a:ext uri="{FF2B5EF4-FFF2-40B4-BE49-F238E27FC236}">
                <a16:creationId xmlns:a16="http://schemas.microsoft.com/office/drawing/2014/main" id="{8B0A01CC-5FE9-4815-B047-2BC078F0CA13}"/>
              </a:ext>
            </a:extLst>
          </p:cNvPr>
          <p:cNvSpPr txBox="1">
            <a:spLocks noChangeArrowheads="1"/>
          </p:cNvSpPr>
          <p:nvPr/>
        </p:nvSpPr>
        <p:spPr bwMode="auto">
          <a:xfrm>
            <a:off x="1" y="-8792"/>
            <a:ext cx="12192000" cy="845504"/>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marR="0" lvl="0" indent="0" algn="ctr" defTabSz="685800" fontAlgn="auto">
              <a:lnSpc>
                <a:spcPts val="1575"/>
              </a:lnSpc>
              <a:spcBef>
                <a:spcPts val="0"/>
              </a:spcBef>
              <a:spcAft>
                <a:spcPts val="0"/>
              </a:spcAft>
              <a:buClrTx/>
              <a:buSzTx/>
              <a:buFontTx/>
              <a:buNone/>
              <a:tabLst/>
              <a:defRPr kumimoji="0" sz="2400" b="1" i="0" u="none" strike="noStrike" cap="none" spc="0" normalizeH="0" baseline="0">
                <a:ln>
                  <a:noFill/>
                </a:ln>
                <a:solidFill>
                  <a:srgbClr val="FFFFFF"/>
                </a:solidFill>
                <a:effectLst/>
                <a:uLnTx/>
                <a:uFillTx/>
                <a:latin typeface="Arial Rounded MT Bold" panose="020F0704030504030204" pitchFamily="34"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pPr>
            <a:r>
              <a:rPr lang="fr-FR" altLang="fr-FR" dirty="0">
                <a:latin typeface="Comic Sans MS" panose="030F0702030302020204" pitchFamily="66" charset="0"/>
              </a:rPr>
              <a:t>EVOLUTION DES CAS DE ROUGEOLE TESTES IgM+ de la Semaine 01_15 de 2023</a:t>
            </a:r>
          </a:p>
        </p:txBody>
      </p:sp>
      <p:pic>
        <p:nvPicPr>
          <p:cNvPr id="6" name="Image 5">
            <a:extLst>
              <a:ext uri="{FF2B5EF4-FFF2-40B4-BE49-F238E27FC236}">
                <a16:creationId xmlns:a16="http://schemas.microsoft.com/office/drawing/2014/main" id="{DC2FD7B8-0DBB-91CD-403E-9FDA1E27CDA0}"/>
              </a:ext>
            </a:extLst>
          </p:cNvPr>
          <p:cNvPicPr>
            <a:picLocks noChangeAspect="1"/>
          </p:cNvPicPr>
          <p:nvPr/>
        </p:nvPicPr>
        <p:blipFill>
          <a:blip r:embed="rId2"/>
          <a:stretch>
            <a:fillRect/>
          </a:stretch>
        </p:blipFill>
        <p:spPr>
          <a:xfrm>
            <a:off x="0" y="836712"/>
            <a:ext cx="12191999" cy="5607220"/>
          </a:xfrm>
          <a:prstGeom prst="rect">
            <a:avLst/>
          </a:prstGeom>
        </p:spPr>
      </p:pic>
    </p:spTree>
    <p:extLst>
      <p:ext uri="{BB962C8B-B14F-4D97-AF65-F5344CB8AC3E}">
        <p14:creationId xmlns:p14="http://schemas.microsoft.com/office/powerpoint/2010/main" val="3038541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275A6F-4A94-4B6B-ABF4-CE9D5DA695AE}"/>
              </a:ext>
            </a:extLst>
          </p:cNvPr>
          <p:cNvSpPr>
            <a:spLocks noGrp="1"/>
          </p:cNvSpPr>
          <p:nvPr>
            <p:ph type="sldNum" sz="quarter" idx="12"/>
          </p:nvPr>
        </p:nvSpPr>
        <p:spPr/>
        <p:txBody>
          <a:bodyPr/>
          <a:lstStyle/>
          <a:p>
            <a:pPr>
              <a:defRPr/>
            </a:pPr>
            <a:fld id="{2E9F78C3-3502-4270-B65D-F8912E85C18B}" type="slidenum">
              <a:rPr lang="fr-FR">
                <a:solidFill>
                  <a:prstClr val="black">
                    <a:tint val="75000"/>
                  </a:prstClr>
                </a:solidFill>
                <a:latin typeface="Calibri"/>
              </a:rPr>
              <a:pPr>
                <a:defRPr/>
              </a:pPr>
              <a:t>25</a:t>
            </a:fld>
            <a:endParaRPr lang="fr-FR">
              <a:solidFill>
                <a:prstClr val="black">
                  <a:tint val="75000"/>
                </a:prstClr>
              </a:solidFill>
              <a:latin typeface="Calibri"/>
            </a:endParaRPr>
          </a:p>
        </p:txBody>
      </p:sp>
      <p:sp>
        <p:nvSpPr>
          <p:cNvPr id="4" name="Text Box 3">
            <a:extLst>
              <a:ext uri="{FF2B5EF4-FFF2-40B4-BE49-F238E27FC236}">
                <a16:creationId xmlns:a16="http://schemas.microsoft.com/office/drawing/2014/main" id="{8B0A01CC-5FE9-4815-B047-2BC078F0CA13}"/>
              </a:ext>
            </a:extLst>
          </p:cNvPr>
          <p:cNvSpPr txBox="1">
            <a:spLocks noChangeArrowheads="1"/>
          </p:cNvSpPr>
          <p:nvPr/>
        </p:nvSpPr>
        <p:spPr bwMode="auto">
          <a:xfrm>
            <a:off x="0" y="-8792"/>
            <a:ext cx="12120113" cy="489454"/>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marR="0" lvl="0" indent="0" algn="ctr" defTabSz="685800" fontAlgn="auto">
              <a:lnSpc>
                <a:spcPts val="1575"/>
              </a:lnSpc>
              <a:spcBef>
                <a:spcPts val="0"/>
              </a:spcBef>
              <a:spcAft>
                <a:spcPts val="0"/>
              </a:spcAft>
              <a:buClrTx/>
              <a:buSzTx/>
              <a:buFontTx/>
              <a:buNone/>
              <a:tabLst/>
              <a:defRPr kumimoji="0" sz="2400" b="1" i="0" u="none" strike="noStrike" cap="none" spc="0" normalizeH="0" baseline="0">
                <a:ln>
                  <a:noFill/>
                </a:ln>
                <a:solidFill>
                  <a:srgbClr val="FFFFFF"/>
                </a:solidFill>
                <a:effectLst/>
                <a:uLnTx/>
                <a:uFillTx/>
                <a:latin typeface="Arial Rounded MT Bold" panose="020F0704030504030204" pitchFamily="34"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pPr>
            <a:r>
              <a:rPr lang="fr-FR" altLang="fr-FR" dirty="0">
                <a:latin typeface="Comic Sans MS" panose="030F0702030302020204" pitchFamily="66" charset="0"/>
              </a:rPr>
              <a:t>CAS DE ROUGEOLE TESTES IgM+ S01_15 de 2023</a:t>
            </a:r>
          </a:p>
        </p:txBody>
      </p:sp>
      <p:pic>
        <p:nvPicPr>
          <p:cNvPr id="7" name="Image 6">
            <a:extLst>
              <a:ext uri="{FF2B5EF4-FFF2-40B4-BE49-F238E27FC236}">
                <a16:creationId xmlns:a16="http://schemas.microsoft.com/office/drawing/2014/main" id="{D199AB85-B3A0-B803-0FBA-CF2882BF7228}"/>
              </a:ext>
            </a:extLst>
          </p:cNvPr>
          <p:cNvPicPr>
            <a:picLocks noChangeAspect="1"/>
          </p:cNvPicPr>
          <p:nvPr/>
        </p:nvPicPr>
        <p:blipFill>
          <a:blip r:embed="rId2"/>
          <a:stretch>
            <a:fillRect/>
          </a:stretch>
        </p:blipFill>
        <p:spPr>
          <a:xfrm>
            <a:off x="0" y="480662"/>
            <a:ext cx="12120113" cy="4634263"/>
          </a:xfrm>
          <a:prstGeom prst="rect">
            <a:avLst/>
          </a:prstGeom>
        </p:spPr>
      </p:pic>
    </p:spTree>
    <p:extLst>
      <p:ext uri="{BB962C8B-B14F-4D97-AF65-F5344CB8AC3E}">
        <p14:creationId xmlns:p14="http://schemas.microsoft.com/office/powerpoint/2010/main" val="1923743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0" y="-27384"/>
            <a:ext cx="12156331" cy="338554"/>
          </a:xfrm>
          <a:prstGeom prst="rect">
            <a:avLst/>
          </a:prstGeom>
          <a:solidFill>
            <a:srgbClr val="3399FF"/>
          </a:solidFill>
          <a:ln>
            <a:solidFill>
              <a:schemeClr val="bg1"/>
            </a:solidFill>
          </a:ln>
        </p:spPr>
        <p:txBody>
          <a:bodyPr wrap="square"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altLang="fr-FR" sz="1600" b="1" dirty="0">
                <a:solidFill>
                  <a:prstClr val="white"/>
                </a:solidFill>
                <a:latin typeface="Comic Sans MS" panose="030F0702030302020204" pitchFamily="66" charset="0"/>
                <a:cs typeface="Times New Roman" panose="02020603050405020304" pitchFamily="18" charset="0"/>
              </a:rPr>
              <a:t>PROPORTION DES </a:t>
            </a:r>
            <a:r>
              <a:rPr lang="fr-FR" altLang="fr-FR" sz="1600" b="1" dirty="0">
                <a:solidFill>
                  <a:srgbClr val="FFFFFF"/>
                </a:solidFill>
                <a:latin typeface="Comic Sans MS" panose="030F0702030302020204" pitchFamily="66" charset="0"/>
                <a:cs typeface="Times New Roman" panose="02020603050405020304" pitchFamily="18" charset="0"/>
              </a:rPr>
              <a:t>CAS DE ROUGEOLE PAR PROVINCE , </a:t>
            </a:r>
            <a:r>
              <a:rPr lang="fr-FR" altLang="fr-FR" sz="1600" b="1" dirty="0">
                <a:solidFill>
                  <a:prstClr val="white"/>
                </a:solidFill>
                <a:latin typeface="Comic Sans MS" panose="030F0702030302020204" pitchFamily="66" charset="0"/>
                <a:cs typeface="Times New Roman" panose="02020603050405020304" pitchFamily="18" charset="0"/>
              </a:rPr>
              <a:t>Semaine 01 – 15 de 2023</a:t>
            </a:r>
          </a:p>
        </p:txBody>
      </p:sp>
      <p:sp>
        <p:nvSpPr>
          <p:cNvPr id="2" name="Espace réservé du numéro de diapositive 1"/>
          <p:cNvSpPr>
            <a:spLocks noGrp="1"/>
          </p:cNvSpPr>
          <p:nvPr>
            <p:ph type="sldNum" sz="quarter" idx="12"/>
          </p:nvPr>
        </p:nvSpPr>
        <p:spPr/>
        <p:txBody>
          <a:bodyPr/>
          <a:lstStyle/>
          <a:p>
            <a:pPr>
              <a:defRPr/>
            </a:pPr>
            <a:fld id="{2E9F78C3-3502-4270-B65D-F8912E85C18B}" type="slidenum">
              <a:rPr lang="fr-FR">
                <a:solidFill>
                  <a:prstClr val="black">
                    <a:tint val="75000"/>
                  </a:prstClr>
                </a:solidFill>
                <a:latin typeface="Calibri"/>
              </a:rPr>
              <a:pPr>
                <a:defRPr/>
              </a:pPr>
              <a:t>26</a:t>
            </a:fld>
            <a:endParaRPr lang="fr-FR">
              <a:solidFill>
                <a:prstClr val="black">
                  <a:tint val="75000"/>
                </a:prstClr>
              </a:solidFill>
              <a:latin typeface="Calibri"/>
            </a:endParaRPr>
          </a:p>
        </p:txBody>
      </p:sp>
      <p:sp>
        <p:nvSpPr>
          <p:cNvPr id="5" name="TextBox 4"/>
          <p:cNvSpPr txBox="1"/>
          <p:nvPr/>
        </p:nvSpPr>
        <p:spPr>
          <a:xfrm>
            <a:off x="1556403" y="4298911"/>
            <a:ext cx="1476476" cy="1754326"/>
          </a:xfrm>
          <a:prstGeom prst="rect">
            <a:avLst/>
          </a:prstGeom>
          <a:noFill/>
        </p:spPr>
        <p:txBody>
          <a:bodyPr wrap="square" rtlCol="0">
            <a:spAutoFit/>
          </a:bodyPr>
          <a:lstStyle/>
          <a:p>
            <a:r>
              <a:rPr lang="fr-FR" b="1" dirty="0"/>
              <a:t>Statut vaccinal cas confirmés (IgM+, Lien </a:t>
            </a:r>
            <a:r>
              <a:rPr lang="fr-FR" b="1" dirty="0" err="1"/>
              <a:t>Epid</a:t>
            </a:r>
            <a:r>
              <a:rPr lang="fr-FR" b="1" dirty="0"/>
              <a:t> et compatibles)</a:t>
            </a:r>
          </a:p>
        </p:txBody>
      </p:sp>
      <p:sp>
        <p:nvSpPr>
          <p:cNvPr id="6" name="Text Box 3"/>
          <p:cNvSpPr txBox="1">
            <a:spLocks noChangeArrowheads="1"/>
          </p:cNvSpPr>
          <p:nvPr/>
        </p:nvSpPr>
        <p:spPr bwMode="auto">
          <a:xfrm>
            <a:off x="-35669" y="3574095"/>
            <a:ext cx="12192000" cy="338554"/>
          </a:xfrm>
          <a:prstGeom prst="rect">
            <a:avLst/>
          </a:prstGeom>
          <a:solidFill>
            <a:srgbClr val="3399FF"/>
          </a:solidFill>
          <a:ln>
            <a:solidFill>
              <a:schemeClr val="bg1"/>
            </a:solidFill>
          </a:ln>
        </p:spPr>
        <p:txBody>
          <a:bodyPr wrap="square"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altLang="fr-FR" sz="1600" b="1" dirty="0">
                <a:solidFill>
                  <a:prstClr val="white"/>
                </a:solidFill>
                <a:latin typeface="Comic Sans MS" panose="030F0702030302020204" pitchFamily="66" charset="0"/>
                <a:cs typeface="Times New Roman" panose="02020603050405020304" pitchFamily="18" charset="0"/>
              </a:rPr>
              <a:t>STATUT VACCINAL DES CAS CONFIRMES</a:t>
            </a:r>
            <a:r>
              <a:rPr lang="fr-FR" altLang="fr-FR" sz="1600" b="1" dirty="0">
                <a:solidFill>
                  <a:srgbClr val="FFFFFF"/>
                </a:solidFill>
                <a:latin typeface="Comic Sans MS" panose="030F0702030302020204" pitchFamily="66" charset="0"/>
                <a:cs typeface="Times New Roman" panose="02020603050405020304" pitchFamily="18" charset="0"/>
              </a:rPr>
              <a:t> PAR PROVINCE , </a:t>
            </a:r>
            <a:r>
              <a:rPr lang="fr-FR" altLang="fr-FR" sz="1600" b="1" dirty="0">
                <a:solidFill>
                  <a:prstClr val="white"/>
                </a:solidFill>
                <a:latin typeface="Comic Sans MS" panose="030F0702030302020204" pitchFamily="66" charset="0"/>
                <a:cs typeface="Times New Roman" panose="02020603050405020304" pitchFamily="18" charset="0"/>
              </a:rPr>
              <a:t>Semaine 01 – 15 de 2023</a:t>
            </a:r>
          </a:p>
        </p:txBody>
      </p:sp>
      <p:sp>
        <p:nvSpPr>
          <p:cNvPr id="8" name="TextBox 7"/>
          <p:cNvSpPr txBox="1"/>
          <p:nvPr/>
        </p:nvSpPr>
        <p:spPr>
          <a:xfrm>
            <a:off x="1783979" y="2703358"/>
            <a:ext cx="936104" cy="400110"/>
          </a:xfrm>
          <a:prstGeom prst="rect">
            <a:avLst/>
          </a:prstGeom>
          <a:solidFill>
            <a:schemeClr val="accent1">
              <a:lumMod val="40000"/>
              <a:lumOff val="60000"/>
            </a:schemeClr>
          </a:solidFill>
        </p:spPr>
        <p:txBody>
          <a:bodyPr wrap="square" rtlCol="0">
            <a:spAutoFit/>
          </a:bodyPr>
          <a:lstStyle/>
          <a:p>
            <a:r>
              <a:rPr lang="fr-FR" sz="2000" b="1" dirty="0"/>
              <a:t>n=105</a:t>
            </a:r>
          </a:p>
        </p:txBody>
      </p:sp>
      <p:sp>
        <p:nvSpPr>
          <p:cNvPr id="9" name="TextBox 8"/>
          <p:cNvSpPr txBox="1"/>
          <p:nvPr/>
        </p:nvSpPr>
        <p:spPr>
          <a:xfrm>
            <a:off x="1531952" y="907100"/>
            <a:ext cx="1395696" cy="1200329"/>
          </a:xfrm>
          <a:prstGeom prst="rect">
            <a:avLst/>
          </a:prstGeom>
          <a:noFill/>
        </p:spPr>
        <p:txBody>
          <a:bodyPr wrap="square" rtlCol="0">
            <a:spAutoFit/>
          </a:bodyPr>
          <a:lstStyle/>
          <a:p>
            <a:r>
              <a:rPr lang="fr-FR" b="1" dirty="0"/>
              <a:t>Statut vaccinal tous les cas de rougeole </a:t>
            </a:r>
          </a:p>
        </p:txBody>
      </p:sp>
      <p:sp>
        <p:nvSpPr>
          <p:cNvPr id="10" name="TextBox 9"/>
          <p:cNvSpPr txBox="1"/>
          <p:nvPr/>
        </p:nvSpPr>
        <p:spPr>
          <a:xfrm>
            <a:off x="1783979" y="6293306"/>
            <a:ext cx="936104" cy="400110"/>
          </a:xfrm>
          <a:prstGeom prst="rect">
            <a:avLst/>
          </a:prstGeom>
          <a:solidFill>
            <a:schemeClr val="accent1">
              <a:lumMod val="40000"/>
              <a:lumOff val="60000"/>
            </a:schemeClr>
          </a:solidFill>
        </p:spPr>
        <p:txBody>
          <a:bodyPr wrap="square" rtlCol="0">
            <a:spAutoFit/>
          </a:bodyPr>
          <a:lstStyle/>
          <a:p>
            <a:r>
              <a:rPr lang="fr-FR" sz="2000" b="1" dirty="0"/>
              <a:t>n=33</a:t>
            </a:r>
          </a:p>
        </p:txBody>
      </p:sp>
      <p:graphicFrame>
        <p:nvGraphicFramePr>
          <p:cNvPr id="3" name="Chart 3">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555530191"/>
              </p:ext>
            </p:extLst>
          </p:nvPr>
        </p:nvGraphicFramePr>
        <p:xfrm>
          <a:off x="3032878" y="345286"/>
          <a:ext cx="9018223" cy="3141179"/>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 3">
            <a:extLst>
              <a:ext uri="{FF2B5EF4-FFF2-40B4-BE49-F238E27FC236}">
                <a16:creationId xmlns:a16="http://schemas.microsoft.com/office/drawing/2014/main" id="{79DA36FE-FAC4-1A38-3C4C-F78E28891C3A}"/>
              </a:ext>
            </a:extLst>
          </p:cNvPr>
          <p:cNvPicPr>
            <a:picLocks noChangeAspect="1"/>
          </p:cNvPicPr>
          <p:nvPr/>
        </p:nvPicPr>
        <p:blipFill>
          <a:blip r:embed="rId4"/>
          <a:stretch>
            <a:fillRect/>
          </a:stretch>
        </p:blipFill>
        <p:spPr>
          <a:xfrm>
            <a:off x="3254921" y="3957092"/>
            <a:ext cx="8401016" cy="2736324"/>
          </a:xfrm>
          <a:prstGeom prst="rect">
            <a:avLst/>
          </a:prstGeom>
        </p:spPr>
      </p:pic>
    </p:spTree>
    <p:extLst>
      <p:ext uri="{BB962C8B-B14F-4D97-AF65-F5344CB8AC3E}">
        <p14:creationId xmlns:p14="http://schemas.microsoft.com/office/powerpoint/2010/main" val="305321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FFC526-D4D3-9E82-9ECE-ACB0CCFF52D3}"/>
              </a:ext>
            </a:extLst>
          </p:cNvPr>
          <p:cNvSpPr>
            <a:spLocks noGrp="1"/>
          </p:cNvSpPr>
          <p:nvPr>
            <p:ph type="title"/>
          </p:nvPr>
        </p:nvSpPr>
        <p:spPr>
          <a:xfrm>
            <a:off x="1524000" y="165100"/>
            <a:ext cx="8892480" cy="639762"/>
          </a:xfrm>
          <a:solidFill>
            <a:srgbClr val="336699"/>
          </a:solidFill>
          <a:ln w="9525">
            <a:solidFill>
              <a:schemeClr val="accent1"/>
            </a:solidFill>
            <a:miter lim="800000"/>
            <a:headEnd/>
            <a:tailEnd/>
          </a:ln>
        </p:spPr>
        <p:txBody>
          <a:bodyPr anchor="ctr">
            <a:normAutofit fontScale="90000"/>
          </a:bodyPr>
          <a:lstStyle/>
          <a:p>
            <a:br>
              <a:rPr lang="fr-FR" altLang="fr-FR" sz="2800" b="1" dirty="0">
                <a:solidFill>
                  <a:schemeClr val="bg1"/>
                </a:solidFill>
                <a:latin typeface="Arial" panose="020B0604020202020204" pitchFamily="34" charset="0"/>
                <a:ea typeface="+mn-ea"/>
                <a:cs typeface="+mn-cs"/>
              </a:rPr>
            </a:br>
            <a:r>
              <a:rPr lang="fr-FR" altLang="fr-FR" sz="2800" b="1" dirty="0">
                <a:solidFill>
                  <a:schemeClr val="bg1"/>
                </a:solidFill>
                <a:latin typeface="Arial" panose="020B0604020202020204" pitchFamily="34" charset="0"/>
                <a:ea typeface="+mn-ea"/>
                <a:cs typeface="+mn-cs"/>
              </a:rPr>
              <a:t>Activités réalisées/planifiées</a:t>
            </a:r>
            <a:br>
              <a:rPr lang="fr-FR" altLang="fr-FR" sz="2800" b="1" dirty="0">
                <a:solidFill>
                  <a:schemeClr val="bg1"/>
                </a:solidFill>
                <a:latin typeface="Arial" panose="020B0604020202020204" pitchFamily="34" charset="0"/>
                <a:ea typeface="+mn-ea"/>
                <a:cs typeface="+mn-cs"/>
              </a:rPr>
            </a:br>
            <a:endParaRPr lang="en-US" sz="2800" b="1" dirty="0">
              <a:solidFill>
                <a:schemeClr val="bg1"/>
              </a:solidFill>
              <a:latin typeface="Arial" panose="020B0604020202020204" pitchFamily="34" charset="0"/>
              <a:ea typeface="+mn-ea"/>
              <a:cs typeface="+mn-cs"/>
            </a:endParaRPr>
          </a:p>
        </p:txBody>
      </p:sp>
      <p:sp>
        <p:nvSpPr>
          <p:cNvPr id="3" name="Espace réservé du texte 2">
            <a:extLst>
              <a:ext uri="{FF2B5EF4-FFF2-40B4-BE49-F238E27FC236}">
                <a16:creationId xmlns:a16="http://schemas.microsoft.com/office/drawing/2014/main" id="{FF65A9A6-0385-A84F-13A5-92E51518B8BB}"/>
              </a:ext>
            </a:extLst>
          </p:cNvPr>
          <p:cNvSpPr>
            <a:spLocks noGrp="1"/>
          </p:cNvSpPr>
          <p:nvPr>
            <p:ph type="body" idx="1"/>
          </p:nvPr>
        </p:nvSpPr>
        <p:spPr>
          <a:xfrm>
            <a:off x="1717651" y="804862"/>
            <a:ext cx="4247454" cy="967954"/>
          </a:xfrm>
        </p:spPr>
        <p:txBody>
          <a:bodyPr>
            <a:normAutofit fontScale="85000" lnSpcReduction="20000"/>
          </a:bodyPr>
          <a:lstStyle/>
          <a:p>
            <a:r>
              <a:rPr lang="fr-FR" altLang="fr-FR" dirty="0">
                <a:solidFill>
                  <a:srgbClr val="C00000"/>
                </a:solidFill>
                <a:cs typeface="Arial" charset="0"/>
              </a:rPr>
              <a:t>Activités réalisées Avril</a:t>
            </a:r>
          </a:p>
          <a:p>
            <a:endParaRPr lang="en-US" dirty="0"/>
          </a:p>
        </p:txBody>
      </p:sp>
      <p:sp>
        <p:nvSpPr>
          <p:cNvPr id="5" name="Espace réservé du texte 4">
            <a:extLst>
              <a:ext uri="{FF2B5EF4-FFF2-40B4-BE49-F238E27FC236}">
                <a16:creationId xmlns:a16="http://schemas.microsoft.com/office/drawing/2014/main" id="{590B935D-98D7-C460-7766-6C67AB68B1CD}"/>
              </a:ext>
            </a:extLst>
          </p:cNvPr>
          <p:cNvSpPr>
            <a:spLocks noGrp="1"/>
          </p:cNvSpPr>
          <p:nvPr>
            <p:ph type="body" sz="quarter" idx="3"/>
          </p:nvPr>
        </p:nvSpPr>
        <p:spPr>
          <a:xfrm>
            <a:off x="6133952" y="895350"/>
            <a:ext cx="4282529" cy="695327"/>
          </a:xfrm>
        </p:spPr>
        <p:txBody>
          <a:bodyPr vert="horz" lIns="91440" tIns="45720" rIns="91440" bIns="45720" rtlCol="0" anchor="b">
            <a:normAutofit fontScale="85000" lnSpcReduction="20000"/>
          </a:bodyPr>
          <a:lstStyle/>
          <a:p>
            <a:endParaRPr lang="fr-FR" altLang="fr-FR" dirty="0">
              <a:solidFill>
                <a:srgbClr val="C00000"/>
              </a:solidFill>
              <a:cs typeface="Arial" charset="0"/>
            </a:endParaRPr>
          </a:p>
          <a:p>
            <a:r>
              <a:rPr lang="fr-FR" altLang="fr-FR" dirty="0">
                <a:solidFill>
                  <a:srgbClr val="C00000"/>
                </a:solidFill>
                <a:cs typeface="Arial" charset="0"/>
              </a:rPr>
              <a:t>Activités planifiées Mai</a:t>
            </a:r>
            <a:endParaRPr lang="en-US" dirty="0">
              <a:solidFill>
                <a:srgbClr val="C00000"/>
              </a:solidFill>
              <a:cs typeface="Arial" charset="0"/>
            </a:endParaRPr>
          </a:p>
        </p:txBody>
      </p:sp>
      <p:sp>
        <p:nvSpPr>
          <p:cNvPr id="6" name="Espace réservé du contenu 5">
            <a:extLst>
              <a:ext uri="{FF2B5EF4-FFF2-40B4-BE49-F238E27FC236}">
                <a16:creationId xmlns:a16="http://schemas.microsoft.com/office/drawing/2014/main" id="{A2CCA133-E116-1547-1DED-94175A1395A8}"/>
              </a:ext>
            </a:extLst>
          </p:cNvPr>
          <p:cNvSpPr>
            <a:spLocks noGrp="1"/>
          </p:cNvSpPr>
          <p:nvPr>
            <p:ph sz="quarter" idx="4"/>
          </p:nvPr>
        </p:nvSpPr>
        <p:spPr>
          <a:xfrm>
            <a:off x="6169026" y="1590678"/>
            <a:ext cx="4247455" cy="2270371"/>
          </a:xfrm>
        </p:spPr>
        <p:txBody>
          <a:bodyPr>
            <a:normAutofit lnSpcReduction="10000"/>
          </a:bodyPr>
          <a:lstStyle/>
          <a:p>
            <a:pPr lvl="0"/>
            <a:r>
              <a:rPr lang="fr-FR" sz="2200" b="1" dirty="0">
                <a:solidFill>
                  <a:srgbClr val="3366CC"/>
                </a:solidFill>
                <a:cs typeface="Arial" charset="0"/>
              </a:rPr>
              <a:t>Préparation de la campagne polio</a:t>
            </a:r>
          </a:p>
          <a:p>
            <a:r>
              <a:rPr lang="en-US" sz="2500" b="1" dirty="0">
                <a:solidFill>
                  <a:srgbClr val="3366CC"/>
                </a:solidFill>
                <a:latin typeface="Calibri"/>
                <a:cs typeface="Arial" charset="0"/>
              </a:rPr>
              <a:t>Organiser une réunion du CNEP</a:t>
            </a:r>
          </a:p>
          <a:p>
            <a:r>
              <a:rPr lang="en-US" sz="2500" b="1" dirty="0">
                <a:solidFill>
                  <a:srgbClr val="3366CC"/>
                </a:solidFill>
                <a:latin typeface="Calibri"/>
                <a:cs typeface="Arial" charset="0"/>
              </a:rPr>
              <a:t>Organiser une réunion du CNVER</a:t>
            </a:r>
          </a:p>
        </p:txBody>
      </p:sp>
      <p:sp>
        <p:nvSpPr>
          <p:cNvPr id="7" name="Espace réservé du numéro de diapositive 6">
            <a:extLst>
              <a:ext uri="{FF2B5EF4-FFF2-40B4-BE49-F238E27FC236}">
                <a16:creationId xmlns:a16="http://schemas.microsoft.com/office/drawing/2014/main" id="{B6D2F77F-8DB4-E7CC-1A57-E65A7E00784A}"/>
              </a:ext>
            </a:extLst>
          </p:cNvPr>
          <p:cNvSpPr>
            <a:spLocks noGrp="1"/>
          </p:cNvSpPr>
          <p:nvPr>
            <p:ph type="sldNum" sz="quarter" idx="12"/>
          </p:nvPr>
        </p:nvSpPr>
        <p:spPr/>
        <p:txBody>
          <a:bodyPr/>
          <a:lstStyle/>
          <a:p>
            <a:fld id="{2E9F78C3-3502-4270-B65D-F8912E85C18B}" type="slidenum">
              <a:rPr lang="fr-FR" smtClean="0"/>
              <a:pPr/>
              <a:t>27</a:t>
            </a:fld>
            <a:endParaRPr lang="fr-FR" dirty="0"/>
          </a:p>
        </p:txBody>
      </p:sp>
      <p:sp>
        <p:nvSpPr>
          <p:cNvPr id="8" name="Espace réservé du contenu 5">
            <a:extLst>
              <a:ext uri="{FF2B5EF4-FFF2-40B4-BE49-F238E27FC236}">
                <a16:creationId xmlns:a16="http://schemas.microsoft.com/office/drawing/2014/main" id="{A2CCA133-E116-1547-1DED-94175A1395A8}"/>
              </a:ext>
            </a:extLst>
          </p:cNvPr>
          <p:cNvSpPr>
            <a:spLocks noGrp="1"/>
          </p:cNvSpPr>
          <p:nvPr>
            <p:ph sz="half" idx="2"/>
          </p:nvPr>
        </p:nvSpPr>
        <p:spPr>
          <a:xfrm>
            <a:off x="1717675" y="1535114"/>
            <a:ext cx="4247430" cy="2325935"/>
          </a:xfrm>
        </p:spPr>
        <p:txBody>
          <a:bodyPr>
            <a:normAutofit/>
          </a:bodyPr>
          <a:lstStyle/>
          <a:p>
            <a:r>
              <a:rPr lang="fr-FR" b="1" dirty="0">
                <a:solidFill>
                  <a:srgbClr val="3366CC"/>
                </a:solidFill>
                <a:cs typeface="Arial" charset="0"/>
              </a:rPr>
              <a:t>Réunions de préparation de la campagne polio</a:t>
            </a:r>
          </a:p>
          <a:p>
            <a:r>
              <a:rPr lang="fr-FR" b="1" dirty="0">
                <a:solidFill>
                  <a:srgbClr val="3366CC"/>
                </a:solidFill>
                <a:cs typeface="Arial" charset="0"/>
              </a:rPr>
              <a:t>Riposte rougeole dans 5 DS</a:t>
            </a:r>
          </a:p>
          <a:p>
            <a:endParaRPr lang="en-US" sz="2500" b="1" dirty="0">
              <a:solidFill>
                <a:srgbClr val="3366CC"/>
              </a:solidFill>
              <a:latin typeface="Calibri"/>
              <a:cs typeface="Arial" charset="0"/>
            </a:endParaRPr>
          </a:p>
        </p:txBody>
      </p:sp>
    </p:spTree>
    <p:extLst>
      <p:ext uri="{BB962C8B-B14F-4D97-AF65-F5344CB8AC3E}">
        <p14:creationId xmlns:p14="http://schemas.microsoft.com/office/powerpoint/2010/main" val="1699866467"/>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039814"/>
            <a:ext cx="12192000" cy="1301261"/>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p>
            <a:pPr algn="ctr">
              <a:spcBef>
                <a:spcPct val="0"/>
              </a:spcBef>
              <a:buNone/>
            </a:pPr>
            <a:r>
              <a:rPr lang="fr-FR" sz="4400" b="1" dirty="0">
                <a:latin typeface="+mj-lt"/>
                <a:ea typeface="+mj-ea"/>
                <a:cs typeface="+mj-cs"/>
              </a:rPr>
              <a:t>MERCI</a:t>
            </a:r>
          </a:p>
        </p:txBody>
      </p:sp>
    </p:spTree>
    <p:extLst>
      <p:ext uri="{BB962C8B-B14F-4D97-AF65-F5344CB8AC3E}">
        <p14:creationId xmlns:p14="http://schemas.microsoft.com/office/powerpoint/2010/main" val="235941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1617202180"/>
              </p:ext>
            </p:extLst>
          </p:nvPr>
        </p:nvGraphicFramePr>
        <p:xfrm>
          <a:off x="201477" y="991890"/>
          <a:ext cx="11823372" cy="5866113"/>
        </p:xfrm>
        <a:graphic>
          <a:graphicData uri="http://schemas.openxmlformats.org/drawingml/2006/table">
            <a:tbl>
              <a:tblPr firstRow="1" bandRow="1">
                <a:tableStyleId>{5C22544A-7EE6-4342-B048-85BDC9FD1C3A}</a:tableStyleId>
              </a:tblPr>
              <a:tblGrid>
                <a:gridCol w="1313708">
                  <a:extLst>
                    <a:ext uri="{9D8B030D-6E8A-4147-A177-3AD203B41FA5}">
                      <a16:colId xmlns:a16="http://schemas.microsoft.com/office/drawing/2014/main" val="20000"/>
                    </a:ext>
                  </a:extLst>
                </a:gridCol>
                <a:gridCol w="1313708">
                  <a:extLst>
                    <a:ext uri="{9D8B030D-6E8A-4147-A177-3AD203B41FA5}">
                      <a16:colId xmlns:a16="http://schemas.microsoft.com/office/drawing/2014/main" val="20002"/>
                    </a:ext>
                  </a:extLst>
                </a:gridCol>
                <a:gridCol w="1313708">
                  <a:extLst>
                    <a:ext uri="{9D8B030D-6E8A-4147-A177-3AD203B41FA5}">
                      <a16:colId xmlns:a16="http://schemas.microsoft.com/office/drawing/2014/main" val="20003"/>
                    </a:ext>
                  </a:extLst>
                </a:gridCol>
                <a:gridCol w="1313708">
                  <a:extLst>
                    <a:ext uri="{9D8B030D-6E8A-4147-A177-3AD203B41FA5}">
                      <a16:colId xmlns:a16="http://schemas.microsoft.com/office/drawing/2014/main" val="20004"/>
                    </a:ext>
                  </a:extLst>
                </a:gridCol>
                <a:gridCol w="1313708">
                  <a:extLst>
                    <a:ext uri="{9D8B030D-6E8A-4147-A177-3AD203B41FA5}">
                      <a16:colId xmlns:a16="http://schemas.microsoft.com/office/drawing/2014/main" val="20005"/>
                    </a:ext>
                  </a:extLst>
                </a:gridCol>
                <a:gridCol w="1313708">
                  <a:extLst>
                    <a:ext uri="{9D8B030D-6E8A-4147-A177-3AD203B41FA5}">
                      <a16:colId xmlns:a16="http://schemas.microsoft.com/office/drawing/2014/main" val="20006"/>
                    </a:ext>
                  </a:extLst>
                </a:gridCol>
                <a:gridCol w="1313708">
                  <a:extLst>
                    <a:ext uri="{9D8B030D-6E8A-4147-A177-3AD203B41FA5}">
                      <a16:colId xmlns:a16="http://schemas.microsoft.com/office/drawing/2014/main" val="20009"/>
                    </a:ext>
                  </a:extLst>
                </a:gridCol>
                <a:gridCol w="1313708">
                  <a:extLst>
                    <a:ext uri="{9D8B030D-6E8A-4147-A177-3AD203B41FA5}">
                      <a16:colId xmlns:a16="http://schemas.microsoft.com/office/drawing/2014/main" val="20007"/>
                    </a:ext>
                  </a:extLst>
                </a:gridCol>
                <a:gridCol w="1313708">
                  <a:extLst>
                    <a:ext uri="{9D8B030D-6E8A-4147-A177-3AD203B41FA5}">
                      <a16:colId xmlns:a16="http://schemas.microsoft.com/office/drawing/2014/main" val="20008"/>
                    </a:ext>
                  </a:extLst>
                </a:gridCol>
              </a:tblGrid>
              <a:tr h="318073">
                <a:tc rowSpan="2">
                  <a:txBody>
                    <a:bodyPr/>
                    <a:lstStyle/>
                    <a:p>
                      <a:pPr algn="ctr" rtl="0" fontAlgn="ctr"/>
                      <a:r>
                        <a:rPr lang="fr-FR" sz="1800" b="1" u="none" strike="noStrike" dirty="0">
                          <a:effectLst/>
                        </a:rPr>
                        <a:t>Antigènes</a:t>
                      </a:r>
                      <a:endParaRPr lang="fr-FR" sz="1800" b="1" i="0" u="none" strike="noStrike" dirty="0">
                        <a:solidFill>
                          <a:srgbClr val="000000"/>
                        </a:solidFill>
                        <a:effectLst/>
                        <a:latin typeface="Calibri" panose="020F0502020204030204" pitchFamily="34" charset="0"/>
                      </a:endParaRPr>
                    </a:p>
                  </a:txBody>
                  <a:tcPr marL="6350" marR="6350" marT="6350" marB="0" anchor="ctr"/>
                </a:tc>
                <a:tc rowSpan="2">
                  <a:txBody>
                    <a:bodyPr/>
                    <a:lstStyle/>
                    <a:p>
                      <a:pPr algn="ctr" rtl="0" fontAlgn="ctr"/>
                      <a:r>
                        <a:rPr lang="fr-FR" sz="1800" b="1" u="none" strike="noStrike" dirty="0">
                          <a:effectLst/>
                        </a:rPr>
                        <a:t>Couverture (%) années de base 2018</a:t>
                      </a:r>
                      <a:endParaRPr lang="fr-FR" sz="1800" b="1" i="0" u="none" strike="noStrike" dirty="0">
                        <a:solidFill>
                          <a:srgbClr val="000000"/>
                        </a:solidFill>
                        <a:effectLst/>
                        <a:latin typeface="Calibri" panose="020F0502020204030204" pitchFamily="34" charset="0"/>
                      </a:endParaRPr>
                    </a:p>
                  </a:txBody>
                  <a:tcPr marL="6350" marR="6350" marT="6350" marB="0" anchor="ctr"/>
                </a:tc>
                <a:tc rowSpan="2">
                  <a:txBody>
                    <a:bodyPr/>
                    <a:lstStyle/>
                    <a:p>
                      <a:pPr algn="ctr" rtl="0" fontAlgn="ctr"/>
                      <a:r>
                        <a:rPr lang="fr-FR" sz="1800" b="1" u="none" strike="noStrike" dirty="0">
                          <a:effectLst/>
                        </a:rPr>
                        <a:t>2019</a:t>
                      </a:r>
                    </a:p>
                    <a:p>
                      <a:pPr algn="ctr" rtl="0" fontAlgn="ctr"/>
                      <a:r>
                        <a:rPr lang="fr-FR" sz="1800" b="1" u="none" strike="noStrike" dirty="0">
                          <a:effectLst/>
                        </a:rPr>
                        <a:t>(réalisations)</a:t>
                      </a:r>
                      <a:endParaRPr lang="fr-FR" sz="1800" b="1" i="0" u="none" strike="noStrike" dirty="0">
                        <a:solidFill>
                          <a:srgbClr val="000000"/>
                        </a:solidFill>
                        <a:effectLst/>
                        <a:latin typeface="Calibri" panose="020F0502020204030204" pitchFamily="34" charset="0"/>
                      </a:endParaRPr>
                    </a:p>
                    <a:p>
                      <a:pPr algn="ctr" rtl="0" fontAlgn="ctr"/>
                      <a:endParaRPr lang="fr-FR" sz="1800" b="1" i="0" u="none" strike="noStrike" dirty="0">
                        <a:solidFill>
                          <a:srgbClr val="000000"/>
                        </a:solidFill>
                        <a:effectLst/>
                        <a:latin typeface="Calibri" panose="020F0502020204030204" pitchFamily="34" charset="0"/>
                      </a:endParaRPr>
                    </a:p>
                  </a:txBody>
                  <a:tcPr marL="6350" marR="6350" marT="6350" marB="0" anchor="ctr"/>
                </a:tc>
                <a:tc rowSpan="2">
                  <a:txBody>
                    <a:bodyPr/>
                    <a:lstStyle/>
                    <a:p>
                      <a:pPr algn="ctr" rtl="0" fontAlgn="ctr"/>
                      <a:r>
                        <a:rPr lang="fr-FR" sz="1800" b="1" u="none" strike="noStrike" dirty="0">
                          <a:effectLst/>
                        </a:rPr>
                        <a:t>2020</a:t>
                      </a:r>
                    </a:p>
                    <a:p>
                      <a:pPr algn="ctr" rtl="0" fontAlgn="ctr"/>
                      <a:r>
                        <a:rPr lang="fr-FR" sz="1800" b="1" u="none" strike="noStrike" dirty="0">
                          <a:effectLst/>
                        </a:rPr>
                        <a:t>(réalisations</a:t>
                      </a:r>
                      <a:endParaRPr lang="fr-FR" sz="1800" b="1" i="0" u="none" strike="noStrike" dirty="0">
                        <a:solidFill>
                          <a:srgbClr val="000000"/>
                        </a:solidFill>
                        <a:effectLst/>
                        <a:latin typeface="Calibri" panose="020F0502020204030204" pitchFamily="34" charset="0"/>
                      </a:endParaRPr>
                    </a:p>
                  </a:txBody>
                  <a:tcPr marL="6350" marR="6350" marT="6350" marB="0" anchor="ctr"/>
                </a:tc>
                <a:tc gridSpan="5">
                  <a:txBody>
                    <a:bodyPr/>
                    <a:lstStyle/>
                    <a:p>
                      <a:pPr algn="ctr" rtl="0" fontAlgn="ctr"/>
                      <a:r>
                        <a:rPr lang="fr-FR" sz="1800" b="1" u="none" strike="noStrike" dirty="0">
                          <a:effectLst/>
                        </a:rPr>
                        <a:t>Projection des couvertures vaccinales (%)</a:t>
                      </a:r>
                      <a:endParaRPr lang="fr-FR" sz="1800" b="1"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93982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0" fontAlgn="ctr"/>
                      <a:r>
                        <a:rPr lang="fr-FR" sz="1800" b="1" u="none" strike="noStrike" dirty="0">
                          <a:effectLst/>
                        </a:rPr>
                        <a:t>2021 (réalisations)</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r>
                        <a:rPr lang="fr-FR" b="1" dirty="0"/>
                        <a:t>2022 (Réalisations)</a:t>
                      </a:r>
                    </a:p>
                  </a:txBody>
                  <a:tcPr marL="6350" marR="6350" marT="6350" marB="0" anchor="ctr"/>
                </a:tc>
                <a:tc>
                  <a:txBody>
                    <a:bodyPr/>
                    <a:lstStyle/>
                    <a:p>
                      <a:pPr algn="ctr" rtl="0" fontAlgn="ctr"/>
                      <a:r>
                        <a:rPr lang="fr-FR" sz="1800" b="1" u="none" strike="noStrike" dirty="0">
                          <a:solidFill>
                            <a:srgbClr val="FF0000"/>
                          </a:solidFill>
                          <a:effectLst/>
                        </a:rPr>
                        <a:t>Cibles 2023</a:t>
                      </a:r>
                      <a:endParaRPr lang="fr-FR" sz="1800" b="1" i="0" u="none" strike="noStrike" dirty="0">
                        <a:solidFill>
                          <a:srgbClr val="FF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solidFill>
                            <a:srgbClr val="00B0F0"/>
                          </a:solidFill>
                          <a:effectLst/>
                        </a:rPr>
                        <a:t>2023 </a:t>
                      </a:r>
                      <a:r>
                        <a:rPr lang="fr-FR" sz="1800" b="0" u="none" strike="noStrike" dirty="0">
                          <a:solidFill>
                            <a:srgbClr val="00B0F0"/>
                          </a:solidFill>
                          <a:effectLst/>
                        </a:rPr>
                        <a:t>Janvier Résultats </a:t>
                      </a:r>
                      <a:endParaRPr lang="fr-FR" sz="1800" b="0"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2024 (Projections cibles)</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1"/>
                  </a:ext>
                </a:extLst>
              </a:tr>
              <a:tr h="318073">
                <a:tc>
                  <a:txBody>
                    <a:bodyPr/>
                    <a:lstStyle/>
                    <a:p>
                      <a:pPr algn="l" rtl="0" fontAlgn="ctr"/>
                      <a:r>
                        <a:rPr lang="fr-FR" sz="1800" b="1" u="none" strike="noStrike">
                          <a:effectLst/>
                        </a:rPr>
                        <a:t>BCG</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85</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a:solidFill>
                            <a:srgbClr val="000000"/>
                          </a:solidFill>
                          <a:effectLst/>
                          <a:latin typeface="Arial" panose="020B0604020202020204" pitchFamily="34" charset="0"/>
                        </a:rPr>
                        <a:t>73</a:t>
                      </a:r>
                    </a:p>
                  </a:txBody>
                  <a:tcPr marL="6350" marR="6350" marT="6350" marB="0" anchor="b"/>
                </a:tc>
                <a:tc>
                  <a:txBody>
                    <a:bodyPr/>
                    <a:lstStyle/>
                    <a:p>
                      <a:pPr algn="ctr" rtl="0" fontAlgn="ctr"/>
                      <a:r>
                        <a:rPr lang="fr-FR" sz="1800" b="1" i="0" u="none" strike="noStrike" dirty="0">
                          <a:solidFill>
                            <a:schemeClr val="tx1"/>
                          </a:solidFill>
                          <a:effectLst/>
                          <a:latin typeface="Calibri" panose="020F0502020204030204" pitchFamily="34" charset="0"/>
                        </a:rPr>
                        <a:t>71</a:t>
                      </a:r>
                    </a:p>
                  </a:txBody>
                  <a:tcPr marL="6350" marR="6350" marT="6350" marB="0" anchor="ctr"/>
                </a:tc>
                <a:tc>
                  <a:txBody>
                    <a:bodyPr/>
                    <a:lstStyle/>
                    <a:p>
                      <a:pPr algn="ctr" rtl="0" fontAlgn="ctr"/>
                      <a:r>
                        <a:rPr lang="fr-FR" sz="1600" b="1" i="0" u="none" strike="noStrike" dirty="0">
                          <a:solidFill>
                            <a:srgbClr val="FF0000"/>
                          </a:solidFill>
                          <a:effectLst/>
                          <a:latin typeface="Calibri" panose="020F0502020204030204" pitchFamily="34" charset="0"/>
                        </a:rPr>
                        <a:t>96</a:t>
                      </a:r>
                    </a:p>
                  </a:txBody>
                  <a:tcPr marL="7506" marR="7506" marT="7506" marB="0" anchor="ctr"/>
                </a:tc>
                <a:tc>
                  <a:txBody>
                    <a:bodyPr/>
                    <a:lstStyle/>
                    <a:p>
                      <a:pPr algn="ctr" rtl="0" fontAlgn="ctr"/>
                      <a:r>
                        <a:rPr lang="fr-FR" sz="1800" b="1" i="0" u="none" strike="noStrike" dirty="0">
                          <a:solidFill>
                            <a:srgbClr val="00B0F0"/>
                          </a:solidFill>
                          <a:effectLst/>
                          <a:latin typeface="Calibri" panose="020F0502020204030204" pitchFamily="34" charset="0"/>
                        </a:rPr>
                        <a:t>68</a:t>
                      </a:r>
                    </a:p>
                  </a:txBody>
                  <a:tcPr marL="6350" marR="6350" marT="6350" marB="0" anchor="ctr"/>
                </a:tc>
                <a:tc>
                  <a:txBody>
                    <a:bodyPr/>
                    <a:lstStyle/>
                    <a:p>
                      <a:pPr algn="ctr" rtl="0" fontAlgn="ctr"/>
                      <a:r>
                        <a:rPr lang="fr-FR" sz="1800" b="1" i="0" u="none" strike="noStrike" dirty="0">
                          <a:solidFill>
                            <a:srgbClr val="000000"/>
                          </a:solidFill>
                          <a:effectLst/>
                          <a:latin typeface="Calibri" panose="020F0502020204030204" pitchFamily="34" charset="0"/>
                        </a:rPr>
                        <a:t>97</a:t>
                      </a:r>
                    </a:p>
                  </a:txBody>
                  <a:tcPr marL="6350" marR="6350" marT="6350" marB="0" anchor="ctr"/>
                </a:tc>
                <a:extLst>
                  <a:ext uri="{0D108BD9-81ED-4DB2-BD59-A6C34878D82A}">
                    <a16:rowId xmlns:a16="http://schemas.microsoft.com/office/drawing/2014/main" val="10002"/>
                  </a:ext>
                </a:extLst>
              </a:tr>
              <a:tr h="390058">
                <a:tc>
                  <a:txBody>
                    <a:bodyPr/>
                    <a:lstStyle/>
                    <a:p>
                      <a:pPr algn="l" rtl="0" fontAlgn="ctr"/>
                      <a:r>
                        <a:rPr lang="fr-FR" sz="1800" b="1" u="none" strike="noStrike">
                          <a:effectLst/>
                        </a:rPr>
                        <a:t>Penta1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99</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a:solidFill>
                            <a:srgbClr val="000000"/>
                          </a:solidFill>
                          <a:effectLst/>
                          <a:latin typeface="Arial" panose="020B0604020202020204" pitchFamily="34" charset="0"/>
                        </a:rPr>
                        <a:t>90</a:t>
                      </a:r>
                    </a:p>
                  </a:txBody>
                  <a:tcPr marL="6350" marR="6350" marT="6350" marB="0" anchor="b"/>
                </a:tc>
                <a:tc>
                  <a:txBody>
                    <a:bodyPr/>
                    <a:lstStyle/>
                    <a:p>
                      <a:pPr algn="ctr" rtl="0" fontAlgn="ctr"/>
                      <a:r>
                        <a:rPr lang="fr-FR" sz="1800" b="1" i="0" u="none" strike="noStrike" dirty="0">
                          <a:solidFill>
                            <a:schemeClr val="tx1"/>
                          </a:solidFill>
                          <a:effectLst/>
                          <a:latin typeface="Calibri" panose="020F0502020204030204" pitchFamily="34" charset="0"/>
                        </a:rPr>
                        <a:t>90</a:t>
                      </a:r>
                    </a:p>
                  </a:txBody>
                  <a:tcPr marL="6350" marR="6350" marT="6350" marB="0" anchor="ctr"/>
                </a:tc>
                <a:tc>
                  <a:txBody>
                    <a:bodyPr/>
                    <a:lstStyle/>
                    <a:p>
                      <a:pPr algn="ctr" rtl="0" fontAlgn="ctr"/>
                      <a:r>
                        <a:rPr lang="fr-FR" sz="1600" b="1" i="0" u="none" strike="noStrike" dirty="0">
                          <a:solidFill>
                            <a:srgbClr val="FF0000"/>
                          </a:solidFill>
                          <a:effectLst/>
                          <a:latin typeface="Calibri" panose="020F0502020204030204" pitchFamily="34" charset="0"/>
                        </a:rPr>
                        <a:t>95</a:t>
                      </a:r>
                    </a:p>
                  </a:txBody>
                  <a:tcPr marL="7506" marR="7506" marT="7506" marB="0" anchor="ctr"/>
                </a:tc>
                <a:tc>
                  <a:txBody>
                    <a:bodyPr/>
                    <a:lstStyle/>
                    <a:p>
                      <a:pPr algn="ctr" rtl="0" fontAlgn="ctr"/>
                      <a:r>
                        <a:rPr lang="fr-FR" sz="1800" b="1" i="0" u="none" strike="noStrike" dirty="0">
                          <a:solidFill>
                            <a:srgbClr val="00B0F0"/>
                          </a:solidFill>
                          <a:effectLst/>
                          <a:latin typeface="Calibri" panose="020F0502020204030204" pitchFamily="34" charset="0"/>
                        </a:rPr>
                        <a:t>86</a:t>
                      </a:r>
                    </a:p>
                  </a:txBody>
                  <a:tcPr marL="6350" marR="6350" marT="6350" marB="0" anchor="ctr"/>
                </a:tc>
                <a:tc>
                  <a:txBody>
                    <a:bodyPr/>
                    <a:lstStyle/>
                    <a:p>
                      <a:pPr algn="ctr" rtl="0" fontAlgn="ctr"/>
                      <a:r>
                        <a:rPr lang="fr-FR" sz="1800" b="1" i="0" u="none" strike="noStrike" dirty="0">
                          <a:solidFill>
                            <a:srgbClr val="000000"/>
                          </a:solidFill>
                          <a:effectLst/>
                          <a:latin typeface="Calibri" panose="020F0502020204030204" pitchFamily="34" charset="0"/>
                        </a:rPr>
                        <a:t>96</a:t>
                      </a:r>
                    </a:p>
                  </a:txBody>
                  <a:tcPr marL="6350" marR="6350" marT="6350" marB="0" anchor="ctr"/>
                </a:tc>
                <a:extLst>
                  <a:ext uri="{0D108BD9-81ED-4DB2-BD59-A6C34878D82A}">
                    <a16:rowId xmlns:a16="http://schemas.microsoft.com/office/drawing/2014/main" val="10003"/>
                  </a:ext>
                </a:extLst>
              </a:tr>
              <a:tr h="318073">
                <a:tc>
                  <a:txBody>
                    <a:bodyPr/>
                    <a:lstStyle/>
                    <a:p>
                      <a:pPr algn="l" rtl="0" fontAlgn="ctr"/>
                      <a:r>
                        <a:rPr lang="fr-FR" sz="1800" b="1" u="none" strike="noStrike">
                          <a:effectLst/>
                        </a:rPr>
                        <a:t>Penta3</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a:solidFill>
                            <a:srgbClr val="000000"/>
                          </a:solidFill>
                          <a:effectLst/>
                          <a:latin typeface="Arial" panose="020B0604020202020204" pitchFamily="34" charset="0"/>
                        </a:rPr>
                        <a:t>87</a:t>
                      </a:r>
                    </a:p>
                  </a:txBody>
                  <a:tcPr marL="6350" marR="6350" marT="6350" marB="0" anchor="b"/>
                </a:tc>
                <a:tc>
                  <a:txBody>
                    <a:bodyPr/>
                    <a:lstStyle/>
                    <a:p>
                      <a:pPr algn="ctr" rtl="0" fontAlgn="ctr"/>
                      <a:r>
                        <a:rPr lang="fr-FR" sz="1800" b="1" i="0" u="none" strike="noStrike" dirty="0">
                          <a:solidFill>
                            <a:schemeClr val="tx1"/>
                          </a:solidFill>
                          <a:effectLst/>
                          <a:latin typeface="Calibri" panose="020F0502020204030204" pitchFamily="34" charset="0"/>
                        </a:rPr>
                        <a:t>86</a:t>
                      </a:r>
                    </a:p>
                  </a:txBody>
                  <a:tcPr marL="6350" marR="6350" marT="6350" marB="0" anchor="ctr"/>
                </a:tc>
                <a:tc>
                  <a:txBody>
                    <a:bodyPr/>
                    <a:lstStyle/>
                    <a:p>
                      <a:pPr algn="ctr" rtl="0" fontAlgn="ctr"/>
                      <a:r>
                        <a:rPr lang="fr-FR" sz="1600" b="1" i="0" u="none" strike="noStrike" dirty="0">
                          <a:solidFill>
                            <a:srgbClr val="FF0000"/>
                          </a:solidFill>
                          <a:effectLst/>
                          <a:latin typeface="Calibri" panose="020F0502020204030204" pitchFamily="34" charset="0"/>
                        </a:rPr>
                        <a:t>93</a:t>
                      </a:r>
                    </a:p>
                  </a:txBody>
                  <a:tcPr marL="7506" marR="7506" marT="7506" marB="0" anchor="ctr"/>
                </a:tc>
                <a:tc>
                  <a:txBody>
                    <a:bodyPr/>
                    <a:lstStyle/>
                    <a:p>
                      <a:pPr algn="ctr" rtl="0" fontAlgn="ctr"/>
                      <a:r>
                        <a:rPr lang="fr-FR" sz="1800" b="1" i="0" u="none" strike="noStrike" dirty="0">
                          <a:solidFill>
                            <a:srgbClr val="00B0F0"/>
                          </a:solidFill>
                          <a:effectLst/>
                          <a:latin typeface="Calibri" panose="020F0502020204030204" pitchFamily="34" charset="0"/>
                        </a:rPr>
                        <a:t>85</a:t>
                      </a:r>
                    </a:p>
                  </a:txBody>
                  <a:tcPr marL="6350" marR="6350" marT="6350" marB="0" anchor="ctr"/>
                </a:tc>
                <a:tc>
                  <a:txBody>
                    <a:bodyPr/>
                    <a:lstStyle/>
                    <a:p>
                      <a:pPr algn="ctr" rtl="0" fontAlgn="ctr"/>
                      <a:r>
                        <a:rPr lang="fr-FR" sz="1800" b="1" i="0" u="none" strike="noStrike" dirty="0">
                          <a:solidFill>
                            <a:srgbClr val="000000"/>
                          </a:solidFill>
                          <a:effectLst/>
                          <a:latin typeface="Calibri" panose="020F0502020204030204" pitchFamily="34" charset="0"/>
                        </a:rPr>
                        <a:t>94</a:t>
                      </a:r>
                    </a:p>
                  </a:txBody>
                  <a:tcPr marL="6350" marR="6350" marT="6350" marB="0" anchor="ctr"/>
                </a:tc>
                <a:extLst>
                  <a:ext uri="{0D108BD9-81ED-4DB2-BD59-A6C34878D82A}">
                    <a16:rowId xmlns:a16="http://schemas.microsoft.com/office/drawing/2014/main" val="10004"/>
                  </a:ext>
                </a:extLst>
              </a:tr>
              <a:tr h="318073">
                <a:tc>
                  <a:txBody>
                    <a:bodyPr/>
                    <a:lstStyle/>
                    <a:p>
                      <a:pPr algn="l" rtl="0" fontAlgn="ctr"/>
                      <a:r>
                        <a:rPr lang="fr-FR" sz="1800" b="1" u="none" strike="noStrike">
                          <a:effectLst/>
                        </a:rPr>
                        <a:t>VPO1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99</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a:solidFill>
                            <a:srgbClr val="000000"/>
                          </a:solidFill>
                          <a:effectLst/>
                          <a:latin typeface="Arial" panose="020B0604020202020204" pitchFamily="34" charset="0"/>
                        </a:rPr>
                        <a:t>90</a:t>
                      </a:r>
                    </a:p>
                  </a:txBody>
                  <a:tcPr marL="6350" marR="6350" marT="6350" marB="0" anchor="b"/>
                </a:tc>
                <a:tc>
                  <a:txBody>
                    <a:bodyPr/>
                    <a:lstStyle/>
                    <a:p>
                      <a:pPr algn="ctr" rtl="0" fontAlgn="ctr"/>
                      <a:r>
                        <a:rPr lang="fr-FR" sz="1800" b="1" i="0" u="none" strike="noStrike" dirty="0">
                          <a:solidFill>
                            <a:schemeClr val="tx1"/>
                          </a:solidFill>
                          <a:effectLst/>
                          <a:latin typeface="Calibri" panose="020F0502020204030204" pitchFamily="34" charset="0"/>
                        </a:rPr>
                        <a:t>90</a:t>
                      </a:r>
                    </a:p>
                  </a:txBody>
                  <a:tcPr marL="6350" marR="6350" marT="6350" marB="0" anchor="ctr"/>
                </a:tc>
                <a:tc>
                  <a:txBody>
                    <a:bodyPr/>
                    <a:lstStyle/>
                    <a:p>
                      <a:pPr algn="ctr" rtl="0" fontAlgn="ctr"/>
                      <a:r>
                        <a:rPr lang="fr-FR" sz="1600" b="1" i="0" u="none" strike="noStrike" dirty="0">
                          <a:solidFill>
                            <a:srgbClr val="FF0000"/>
                          </a:solidFill>
                          <a:effectLst/>
                          <a:latin typeface="Calibri" panose="020F0502020204030204" pitchFamily="34" charset="0"/>
                        </a:rPr>
                        <a:t>95</a:t>
                      </a:r>
                    </a:p>
                  </a:txBody>
                  <a:tcPr marL="7506" marR="7506" marT="7506" marB="0" anchor="ctr"/>
                </a:tc>
                <a:tc>
                  <a:txBody>
                    <a:bodyPr/>
                    <a:lstStyle/>
                    <a:p>
                      <a:pPr algn="ctr" rtl="0" fontAlgn="ctr"/>
                      <a:r>
                        <a:rPr lang="fr-FR" sz="1800" b="1" i="0" u="none" strike="noStrike" dirty="0">
                          <a:solidFill>
                            <a:srgbClr val="00B0F0"/>
                          </a:solidFill>
                          <a:effectLst/>
                          <a:latin typeface="Calibri" panose="020F0502020204030204" pitchFamily="34" charset="0"/>
                        </a:rPr>
                        <a:t>86</a:t>
                      </a:r>
                    </a:p>
                  </a:txBody>
                  <a:tcPr marL="6350" marR="6350" marT="6350" marB="0" anchor="ctr"/>
                </a:tc>
                <a:tc>
                  <a:txBody>
                    <a:bodyPr/>
                    <a:lstStyle/>
                    <a:p>
                      <a:pPr algn="ctr" rtl="0" fontAlgn="ctr"/>
                      <a:r>
                        <a:rPr lang="fr-FR" sz="1800" b="1" i="0" u="none" strike="noStrike" dirty="0">
                          <a:solidFill>
                            <a:srgbClr val="000000"/>
                          </a:solidFill>
                          <a:effectLst/>
                          <a:latin typeface="Calibri" panose="020F0502020204030204" pitchFamily="34" charset="0"/>
                        </a:rPr>
                        <a:t>96</a:t>
                      </a:r>
                    </a:p>
                  </a:txBody>
                  <a:tcPr marL="6350" marR="6350" marT="6350" marB="0" anchor="ctr"/>
                </a:tc>
                <a:extLst>
                  <a:ext uri="{0D108BD9-81ED-4DB2-BD59-A6C34878D82A}">
                    <a16:rowId xmlns:a16="http://schemas.microsoft.com/office/drawing/2014/main" val="10005"/>
                  </a:ext>
                </a:extLst>
              </a:tr>
              <a:tr h="401281">
                <a:tc>
                  <a:txBody>
                    <a:bodyPr/>
                    <a:lstStyle/>
                    <a:p>
                      <a:pPr algn="l" rtl="0" fontAlgn="ctr"/>
                      <a:r>
                        <a:rPr lang="fr-FR" sz="1800" b="1" u="none" strike="noStrike">
                          <a:effectLst/>
                        </a:rPr>
                        <a:t>VPO3</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a:solidFill>
                            <a:srgbClr val="000000"/>
                          </a:solidFill>
                          <a:effectLst/>
                          <a:latin typeface="Arial" panose="020B0604020202020204" pitchFamily="34" charset="0"/>
                        </a:rPr>
                        <a:t>88</a:t>
                      </a:r>
                    </a:p>
                  </a:txBody>
                  <a:tcPr marL="6350" marR="6350" marT="6350" marB="0" anchor="b"/>
                </a:tc>
                <a:tc>
                  <a:txBody>
                    <a:bodyPr/>
                    <a:lstStyle/>
                    <a:p>
                      <a:pPr algn="ctr" rtl="0" fontAlgn="ctr"/>
                      <a:r>
                        <a:rPr lang="fr-FR" sz="1800" b="1" i="0" u="none" strike="noStrike" dirty="0">
                          <a:solidFill>
                            <a:schemeClr val="tx1"/>
                          </a:solidFill>
                          <a:effectLst/>
                          <a:latin typeface="Calibri" panose="020F0502020204030204" pitchFamily="34" charset="0"/>
                        </a:rPr>
                        <a:t>86</a:t>
                      </a:r>
                    </a:p>
                  </a:txBody>
                  <a:tcPr marL="6350" marR="6350" marT="6350" marB="0" anchor="ctr"/>
                </a:tc>
                <a:tc>
                  <a:txBody>
                    <a:bodyPr/>
                    <a:lstStyle/>
                    <a:p>
                      <a:pPr algn="ctr" rtl="0" fontAlgn="ctr"/>
                      <a:r>
                        <a:rPr lang="fr-FR" sz="1600" b="1" i="1" u="none" strike="noStrike" dirty="0">
                          <a:solidFill>
                            <a:srgbClr val="FF0000"/>
                          </a:solidFill>
                          <a:effectLst/>
                          <a:latin typeface="Calibri" panose="020F0502020204030204" pitchFamily="34" charset="0"/>
                        </a:rPr>
                        <a:t>93</a:t>
                      </a:r>
                    </a:p>
                  </a:txBody>
                  <a:tcPr marL="7506" marR="7506" marT="7506" marB="0" anchor="ctr"/>
                </a:tc>
                <a:tc>
                  <a:txBody>
                    <a:bodyPr/>
                    <a:lstStyle/>
                    <a:p>
                      <a:pPr algn="ctr" rtl="0" fontAlgn="ctr"/>
                      <a:r>
                        <a:rPr lang="fr-FR" sz="1800" b="1" i="0" u="none" strike="noStrike" dirty="0">
                          <a:solidFill>
                            <a:srgbClr val="00B0F0"/>
                          </a:solidFill>
                          <a:effectLst/>
                          <a:latin typeface="Calibri" panose="020F0502020204030204" pitchFamily="34" charset="0"/>
                        </a:rPr>
                        <a:t>85</a:t>
                      </a:r>
                    </a:p>
                  </a:txBody>
                  <a:tcPr marL="6350" marR="6350" marT="6350" marB="0" anchor="ctr"/>
                </a:tc>
                <a:tc>
                  <a:txBody>
                    <a:bodyPr/>
                    <a:lstStyle/>
                    <a:p>
                      <a:pPr algn="ctr" rtl="0" fontAlgn="ctr"/>
                      <a:r>
                        <a:rPr lang="fr-FR" sz="1800" b="1" i="0" u="none" strike="noStrike" dirty="0">
                          <a:solidFill>
                            <a:srgbClr val="000000"/>
                          </a:solidFill>
                          <a:effectLst/>
                          <a:latin typeface="Calibri" panose="020F0502020204030204" pitchFamily="34" charset="0"/>
                        </a:rPr>
                        <a:t>94</a:t>
                      </a:r>
                    </a:p>
                  </a:txBody>
                  <a:tcPr marL="6350" marR="6350" marT="6350" marB="0" anchor="ctr"/>
                </a:tc>
                <a:extLst>
                  <a:ext uri="{0D108BD9-81ED-4DB2-BD59-A6C34878D82A}">
                    <a16:rowId xmlns:a16="http://schemas.microsoft.com/office/drawing/2014/main" val="10006"/>
                  </a:ext>
                </a:extLst>
              </a:tr>
              <a:tr h="318073">
                <a:tc>
                  <a:txBody>
                    <a:bodyPr/>
                    <a:lstStyle/>
                    <a:p>
                      <a:pPr algn="l" rtl="0" fontAlgn="ctr"/>
                      <a:r>
                        <a:rPr lang="fr-FR" sz="1800" b="1" u="none" strike="noStrike">
                          <a:effectLst/>
                        </a:rPr>
                        <a:t>VPI</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49</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a:solidFill>
                            <a:srgbClr val="000000"/>
                          </a:solidFill>
                          <a:effectLst/>
                          <a:latin typeface="Arial" panose="020B0604020202020204" pitchFamily="34" charset="0"/>
                        </a:rPr>
                        <a:t>88</a:t>
                      </a:r>
                    </a:p>
                  </a:txBody>
                  <a:tcPr marL="6350" marR="6350" marT="6350" marB="0" anchor="b"/>
                </a:tc>
                <a:tc>
                  <a:txBody>
                    <a:bodyPr/>
                    <a:lstStyle/>
                    <a:p>
                      <a:pPr algn="ctr" rtl="0" fontAlgn="ctr"/>
                      <a:r>
                        <a:rPr lang="fr-FR" sz="1800" b="1" i="0" u="none" strike="noStrike" dirty="0">
                          <a:solidFill>
                            <a:schemeClr val="tx1"/>
                          </a:solidFill>
                          <a:effectLst/>
                          <a:latin typeface="Calibri" panose="020F0502020204030204" pitchFamily="34" charset="0"/>
                        </a:rPr>
                        <a:t>86</a:t>
                      </a:r>
                    </a:p>
                  </a:txBody>
                  <a:tcPr marL="6350" marR="6350" marT="6350" marB="0" anchor="ctr"/>
                </a:tc>
                <a:tc>
                  <a:txBody>
                    <a:bodyPr/>
                    <a:lstStyle/>
                    <a:p>
                      <a:pPr algn="ctr" rtl="0" fontAlgn="ctr"/>
                      <a:r>
                        <a:rPr lang="fr-FR" sz="1600" b="1" i="0" u="none" strike="noStrike" dirty="0">
                          <a:solidFill>
                            <a:srgbClr val="FF0000"/>
                          </a:solidFill>
                          <a:effectLst/>
                          <a:latin typeface="Calibri" panose="020F0502020204030204" pitchFamily="34" charset="0"/>
                        </a:rPr>
                        <a:t>93</a:t>
                      </a:r>
                    </a:p>
                  </a:txBody>
                  <a:tcPr marL="7506" marR="7506" marT="7506" marB="0" anchor="ctr"/>
                </a:tc>
                <a:tc>
                  <a:txBody>
                    <a:bodyPr/>
                    <a:lstStyle/>
                    <a:p>
                      <a:pPr algn="ctr" rtl="0" fontAlgn="ctr"/>
                      <a:r>
                        <a:rPr lang="fr-FR" sz="1800" b="1" i="0" u="none" strike="noStrike" dirty="0">
                          <a:solidFill>
                            <a:srgbClr val="00B0F0"/>
                          </a:solidFill>
                          <a:effectLst/>
                          <a:latin typeface="Calibri" panose="020F0502020204030204" pitchFamily="34" charset="0"/>
                        </a:rPr>
                        <a:t>86</a:t>
                      </a:r>
                    </a:p>
                  </a:txBody>
                  <a:tcPr marL="6350" marR="6350" marT="6350" marB="0" anchor="ctr"/>
                </a:tc>
                <a:tc>
                  <a:txBody>
                    <a:bodyPr/>
                    <a:lstStyle/>
                    <a:p>
                      <a:pPr algn="ctr" rtl="0" fontAlgn="ctr"/>
                      <a:r>
                        <a:rPr lang="fr-FR" sz="1800" b="1" i="0" u="none" strike="noStrike" dirty="0">
                          <a:solidFill>
                            <a:srgbClr val="000000"/>
                          </a:solidFill>
                          <a:effectLst/>
                          <a:latin typeface="Calibri" panose="020F0502020204030204" pitchFamily="34" charset="0"/>
                        </a:rPr>
                        <a:t>94</a:t>
                      </a:r>
                    </a:p>
                  </a:txBody>
                  <a:tcPr marL="6350" marR="6350" marT="6350" marB="0" anchor="ctr"/>
                </a:tc>
                <a:extLst>
                  <a:ext uri="{0D108BD9-81ED-4DB2-BD59-A6C34878D82A}">
                    <a16:rowId xmlns:a16="http://schemas.microsoft.com/office/drawing/2014/main" val="10007"/>
                  </a:ext>
                </a:extLst>
              </a:tr>
              <a:tr h="318073">
                <a:tc>
                  <a:txBody>
                    <a:bodyPr/>
                    <a:lstStyle/>
                    <a:p>
                      <a:pPr algn="l" rtl="0" fontAlgn="ctr"/>
                      <a:r>
                        <a:rPr lang="fr-FR" sz="1800" b="1" u="none" strike="noStrike">
                          <a:effectLst/>
                        </a:rPr>
                        <a:t>PCV13 I</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99</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a:solidFill>
                            <a:srgbClr val="000000"/>
                          </a:solidFill>
                          <a:effectLst/>
                          <a:latin typeface="Arial" panose="020B0604020202020204" pitchFamily="34" charset="0"/>
                        </a:rPr>
                        <a:t>90</a:t>
                      </a:r>
                    </a:p>
                  </a:txBody>
                  <a:tcPr marL="6350" marR="6350" marT="6350" marB="0" anchor="b"/>
                </a:tc>
                <a:tc>
                  <a:txBody>
                    <a:bodyPr/>
                    <a:lstStyle/>
                    <a:p>
                      <a:pPr algn="ctr" rtl="0" fontAlgn="ctr"/>
                      <a:r>
                        <a:rPr lang="fr-FR" sz="1800" b="1" i="0" u="none" strike="noStrike" dirty="0">
                          <a:solidFill>
                            <a:schemeClr val="tx1"/>
                          </a:solidFill>
                          <a:effectLst/>
                          <a:latin typeface="Calibri" panose="020F0502020204030204" pitchFamily="34" charset="0"/>
                        </a:rPr>
                        <a:t>90</a:t>
                      </a:r>
                    </a:p>
                  </a:txBody>
                  <a:tcPr marL="6350" marR="6350" marT="6350" marB="0" anchor="ctr"/>
                </a:tc>
                <a:tc>
                  <a:txBody>
                    <a:bodyPr/>
                    <a:lstStyle/>
                    <a:p>
                      <a:pPr algn="ctr" rtl="0" fontAlgn="ctr"/>
                      <a:r>
                        <a:rPr lang="fr-FR" sz="1600" b="1" i="0" u="none" strike="noStrike" dirty="0">
                          <a:solidFill>
                            <a:srgbClr val="FF0000"/>
                          </a:solidFill>
                          <a:effectLst/>
                          <a:latin typeface="Calibri" panose="020F0502020204030204" pitchFamily="34" charset="0"/>
                        </a:rPr>
                        <a:t>95</a:t>
                      </a:r>
                    </a:p>
                  </a:txBody>
                  <a:tcPr marL="7506" marR="7506" marT="7506" marB="0" anchor="ctr"/>
                </a:tc>
                <a:tc>
                  <a:txBody>
                    <a:bodyPr/>
                    <a:lstStyle/>
                    <a:p>
                      <a:pPr algn="ctr" rtl="0" fontAlgn="ctr"/>
                      <a:r>
                        <a:rPr lang="fr-FR" sz="1800" b="1" i="0" u="none" strike="noStrike" dirty="0">
                          <a:solidFill>
                            <a:srgbClr val="00B0F0"/>
                          </a:solidFill>
                          <a:effectLst/>
                          <a:latin typeface="Calibri" panose="020F0502020204030204" pitchFamily="34" charset="0"/>
                        </a:rPr>
                        <a:t>85</a:t>
                      </a:r>
                    </a:p>
                  </a:txBody>
                  <a:tcPr marL="6350" marR="6350" marT="6350" marB="0" anchor="ctr"/>
                </a:tc>
                <a:tc>
                  <a:txBody>
                    <a:bodyPr/>
                    <a:lstStyle/>
                    <a:p>
                      <a:pPr algn="ctr" rtl="0" fontAlgn="ctr"/>
                      <a:r>
                        <a:rPr lang="fr-FR" sz="1800" b="1" i="0" u="none" strike="noStrike" dirty="0">
                          <a:solidFill>
                            <a:srgbClr val="000000"/>
                          </a:solidFill>
                          <a:effectLst/>
                          <a:latin typeface="Calibri" panose="020F0502020204030204" pitchFamily="34" charset="0"/>
                        </a:rPr>
                        <a:t>96</a:t>
                      </a:r>
                    </a:p>
                  </a:txBody>
                  <a:tcPr marL="6350" marR="6350" marT="6350" marB="0" anchor="ctr"/>
                </a:tc>
                <a:extLst>
                  <a:ext uri="{0D108BD9-81ED-4DB2-BD59-A6C34878D82A}">
                    <a16:rowId xmlns:a16="http://schemas.microsoft.com/office/drawing/2014/main" val="10008"/>
                  </a:ext>
                </a:extLst>
              </a:tr>
              <a:tr h="318073">
                <a:tc>
                  <a:txBody>
                    <a:bodyPr/>
                    <a:lstStyle/>
                    <a:p>
                      <a:pPr algn="l" rtl="0" fontAlgn="ctr"/>
                      <a:r>
                        <a:rPr lang="fr-FR" sz="1800" b="1" u="none" strike="noStrike">
                          <a:effectLst/>
                        </a:rPr>
                        <a:t>PCV13 III</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a:solidFill>
                            <a:srgbClr val="000000"/>
                          </a:solidFill>
                          <a:effectLst/>
                          <a:latin typeface="Arial" panose="020B0604020202020204" pitchFamily="34" charset="0"/>
                        </a:rPr>
                        <a:t>88</a:t>
                      </a:r>
                    </a:p>
                  </a:txBody>
                  <a:tcPr marL="6350" marR="6350" marT="6350" marB="0" anchor="b"/>
                </a:tc>
                <a:tc>
                  <a:txBody>
                    <a:bodyPr/>
                    <a:lstStyle/>
                    <a:p>
                      <a:pPr algn="ctr" rtl="0" fontAlgn="ctr"/>
                      <a:r>
                        <a:rPr lang="fr-FR" sz="1800" b="1" i="0" u="none" strike="noStrike" dirty="0">
                          <a:solidFill>
                            <a:schemeClr val="tx1"/>
                          </a:solidFill>
                          <a:effectLst/>
                          <a:latin typeface="Calibri" panose="020F0502020204030204" pitchFamily="34" charset="0"/>
                        </a:rPr>
                        <a:t>88</a:t>
                      </a:r>
                    </a:p>
                  </a:txBody>
                  <a:tcPr marL="6350" marR="6350" marT="6350" marB="0" anchor="ctr"/>
                </a:tc>
                <a:tc>
                  <a:txBody>
                    <a:bodyPr/>
                    <a:lstStyle/>
                    <a:p>
                      <a:pPr algn="ctr" rtl="0" fontAlgn="ctr"/>
                      <a:r>
                        <a:rPr lang="fr-FR" sz="1600" b="1" i="0" u="none" strike="noStrike" dirty="0">
                          <a:solidFill>
                            <a:srgbClr val="FF0000"/>
                          </a:solidFill>
                          <a:effectLst/>
                          <a:latin typeface="Calibri" panose="020F0502020204030204" pitchFamily="34" charset="0"/>
                        </a:rPr>
                        <a:t>93</a:t>
                      </a:r>
                    </a:p>
                  </a:txBody>
                  <a:tcPr marL="7506" marR="7506" marT="7506" marB="0" anchor="ctr"/>
                </a:tc>
                <a:tc>
                  <a:txBody>
                    <a:bodyPr/>
                    <a:lstStyle/>
                    <a:p>
                      <a:pPr algn="ctr" rtl="0" fontAlgn="ctr"/>
                      <a:r>
                        <a:rPr lang="fr-FR" sz="1800" b="1" i="0" u="none" strike="noStrike" dirty="0">
                          <a:solidFill>
                            <a:srgbClr val="00B0F0"/>
                          </a:solidFill>
                          <a:effectLst/>
                          <a:latin typeface="Calibri" panose="020F0502020204030204" pitchFamily="34" charset="0"/>
                        </a:rPr>
                        <a:t>85</a:t>
                      </a:r>
                    </a:p>
                  </a:txBody>
                  <a:tcPr marL="6350" marR="6350" marT="6350" marB="0" anchor="ctr"/>
                </a:tc>
                <a:tc>
                  <a:txBody>
                    <a:bodyPr/>
                    <a:lstStyle/>
                    <a:p>
                      <a:pPr algn="ctr" rtl="0" fontAlgn="ctr"/>
                      <a:r>
                        <a:rPr lang="fr-FR" sz="1800" b="1" i="0" u="none" strike="noStrike" dirty="0">
                          <a:solidFill>
                            <a:srgbClr val="000000"/>
                          </a:solidFill>
                          <a:effectLst/>
                          <a:latin typeface="Calibri" panose="020F0502020204030204" pitchFamily="34" charset="0"/>
                        </a:rPr>
                        <a:t>95</a:t>
                      </a:r>
                    </a:p>
                  </a:txBody>
                  <a:tcPr marL="6350" marR="6350" marT="6350" marB="0" anchor="ctr"/>
                </a:tc>
                <a:extLst>
                  <a:ext uri="{0D108BD9-81ED-4DB2-BD59-A6C34878D82A}">
                    <a16:rowId xmlns:a16="http://schemas.microsoft.com/office/drawing/2014/main" val="10009"/>
                  </a:ext>
                </a:extLst>
              </a:tr>
              <a:tr h="318073">
                <a:tc>
                  <a:txBody>
                    <a:bodyPr/>
                    <a:lstStyle/>
                    <a:p>
                      <a:pPr algn="l" rtl="0" fontAlgn="ctr"/>
                      <a:r>
                        <a:rPr lang="fr-FR" sz="1800" b="1" u="none" strike="noStrike">
                          <a:effectLst/>
                        </a:rPr>
                        <a:t>VAROTA 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98</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a:solidFill>
                            <a:srgbClr val="000000"/>
                          </a:solidFill>
                          <a:effectLst/>
                          <a:latin typeface="Arial" panose="020B0604020202020204" pitchFamily="34" charset="0"/>
                        </a:rPr>
                        <a:t>90</a:t>
                      </a:r>
                    </a:p>
                  </a:txBody>
                  <a:tcPr marL="6350" marR="6350" marT="6350" marB="0" anchor="b"/>
                </a:tc>
                <a:tc>
                  <a:txBody>
                    <a:bodyPr/>
                    <a:lstStyle/>
                    <a:p>
                      <a:pPr algn="ctr" rtl="0" fontAlgn="ctr"/>
                      <a:r>
                        <a:rPr lang="fr-FR" sz="1800" b="1" i="0" u="none" strike="noStrike" dirty="0">
                          <a:solidFill>
                            <a:schemeClr val="tx1"/>
                          </a:solidFill>
                          <a:effectLst/>
                          <a:latin typeface="Calibri" panose="020F0502020204030204" pitchFamily="34" charset="0"/>
                        </a:rPr>
                        <a:t>89</a:t>
                      </a:r>
                    </a:p>
                  </a:txBody>
                  <a:tcPr marL="6350" marR="6350" marT="6350" marB="0" anchor="ctr"/>
                </a:tc>
                <a:tc>
                  <a:txBody>
                    <a:bodyPr/>
                    <a:lstStyle/>
                    <a:p>
                      <a:pPr algn="ctr" rtl="0" fontAlgn="ctr"/>
                      <a:r>
                        <a:rPr lang="fr-FR" sz="1600" b="1" i="0" u="none" strike="noStrike" dirty="0">
                          <a:solidFill>
                            <a:srgbClr val="FF0000"/>
                          </a:solidFill>
                          <a:effectLst/>
                          <a:latin typeface="Calibri" panose="020F0502020204030204" pitchFamily="34" charset="0"/>
                        </a:rPr>
                        <a:t>95</a:t>
                      </a:r>
                    </a:p>
                  </a:txBody>
                  <a:tcPr marL="7506" marR="7506" marT="7506" marB="0" anchor="ctr"/>
                </a:tc>
                <a:tc>
                  <a:txBody>
                    <a:bodyPr/>
                    <a:lstStyle/>
                    <a:p>
                      <a:pPr algn="ctr" rtl="0" fontAlgn="ctr"/>
                      <a:r>
                        <a:rPr lang="fr-FR" sz="1800" b="1" i="0" u="none" strike="noStrike" dirty="0">
                          <a:solidFill>
                            <a:srgbClr val="00B0F0"/>
                          </a:solidFill>
                          <a:effectLst/>
                          <a:latin typeface="Calibri" panose="020F0502020204030204" pitchFamily="34" charset="0"/>
                        </a:rPr>
                        <a:t>84</a:t>
                      </a:r>
                    </a:p>
                  </a:txBody>
                  <a:tcPr marL="6350" marR="6350" marT="6350" marB="0" anchor="ctr"/>
                </a:tc>
                <a:tc>
                  <a:txBody>
                    <a:bodyPr/>
                    <a:lstStyle/>
                    <a:p>
                      <a:pPr algn="ctr" rtl="0" fontAlgn="ctr"/>
                      <a:r>
                        <a:rPr lang="fr-FR" sz="1800" b="1" i="0" u="none" strike="noStrike" dirty="0">
                          <a:solidFill>
                            <a:srgbClr val="000000"/>
                          </a:solidFill>
                          <a:effectLst/>
                          <a:latin typeface="Calibri" panose="020F0502020204030204" pitchFamily="34" charset="0"/>
                        </a:rPr>
                        <a:t>96</a:t>
                      </a:r>
                    </a:p>
                  </a:txBody>
                  <a:tcPr marL="6350" marR="6350" marT="6350" marB="0" anchor="ctr"/>
                </a:tc>
                <a:extLst>
                  <a:ext uri="{0D108BD9-81ED-4DB2-BD59-A6C34878D82A}">
                    <a16:rowId xmlns:a16="http://schemas.microsoft.com/office/drawing/2014/main" val="10010"/>
                  </a:ext>
                </a:extLst>
              </a:tr>
              <a:tr h="318073">
                <a:tc>
                  <a:txBody>
                    <a:bodyPr/>
                    <a:lstStyle/>
                    <a:p>
                      <a:pPr algn="l" rtl="0" fontAlgn="ctr"/>
                      <a:r>
                        <a:rPr lang="fr-FR" sz="1800" b="1" u="none" strike="noStrike">
                          <a:effectLst/>
                        </a:rPr>
                        <a:t>VAROTA 2</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94</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95</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96</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a:solidFill>
                            <a:srgbClr val="000000"/>
                          </a:solidFill>
                          <a:effectLst/>
                          <a:latin typeface="Arial" panose="020B0604020202020204" pitchFamily="34" charset="0"/>
                        </a:rPr>
                        <a:t>88</a:t>
                      </a:r>
                    </a:p>
                  </a:txBody>
                  <a:tcPr marL="6350" marR="6350" marT="6350" marB="0" anchor="b"/>
                </a:tc>
                <a:tc>
                  <a:txBody>
                    <a:bodyPr/>
                    <a:lstStyle/>
                    <a:p>
                      <a:pPr algn="ctr" rtl="0" fontAlgn="ctr"/>
                      <a:r>
                        <a:rPr lang="fr-FR" sz="1800" b="1" i="0" u="none" strike="noStrike" dirty="0">
                          <a:solidFill>
                            <a:schemeClr val="tx1"/>
                          </a:solidFill>
                          <a:effectLst/>
                          <a:latin typeface="Calibri" panose="020F0502020204030204" pitchFamily="34" charset="0"/>
                        </a:rPr>
                        <a:t>88</a:t>
                      </a:r>
                    </a:p>
                  </a:txBody>
                  <a:tcPr marL="6350" marR="6350" marT="6350" marB="0" anchor="ctr"/>
                </a:tc>
                <a:tc>
                  <a:txBody>
                    <a:bodyPr/>
                    <a:lstStyle/>
                    <a:p>
                      <a:pPr algn="ctr" rtl="0" fontAlgn="ctr"/>
                      <a:r>
                        <a:rPr lang="fr-FR" sz="1600" b="1" i="0" u="none" strike="noStrike" dirty="0">
                          <a:solidFill>
                            <a:srgbClr val="FF0000"/>
                          </a:solidFill>
                          <a:effectLst/>
                          <a:latin typeface="Calibri" panose="020F0502020204030204" pitchFamily="34" charset="0"/>
                        </a:rPr>
                        <a:t>94,5</a:t>
                      </a:r>
                    </a:p>
                  </a:txBody>
                  <a:tcPr marL="7506" marR="7506" marT="7506" marB="0" anchor="ctr"/>
                </a:tc>
                <a:tc>
                  <a:txBody>
                    <a:bodyPr/>
                    <a:lstStyle/>
                    <a:p>
                      <a:pPr algn="ctr" rtl="0" fontAlgn="ctr"/>
                      <a:r>
                        <a:rPr lang="fr-FR" sz="1800" b="1" i="0" u="none" strike="noStrike" dirty="0">
                          <a:solidFill>
                            <a:srgbClr val="00B0F0"/>
                          </a:solidFill>
                          <a:effectLst/>
                          <a:latin typeface="Calibri" panose="020F0502020204030204" pitchFamily="34" charset="0"/>
                        </a:rPr>
                        <a:t>85</a:t>
                      </a:r>
                    </a:p>
                  </a:txBody>
                  <a:tcPr marL="6350" marR="6350" marT="6350" marB="0" anchor="ctr"/>
                </a:tc>
                <a:tc>
                  <a:txBody>
                    <a:bodyPr/>
                    <a:lstStyle/>
                    <a:p>
                      <a:pPr algn="ctr" rtl="0" fontAlgn="ctr"/>
                      <a:r>
                        <a:rPr lang="fr-FR" sz="1800" b="1" i="0" u="none" strike="noStrike" dirty="0">
                          <a:solidFill>
                            <a:srgbClr val="000000"/>
                          </a:solidFill>
                          <a:effectLst/>
                          <a:latin typeface="Calibri" panose="020F0502020204030204" pitchFamily="34" charset="0"/>
                        </a:rPr>
                        <a:t>95,5</a:t>
                      </a:r>
                    </a:p>
                  </a:txBody>
                  <a:tcPr marL="6350" marR="6350" marT="6350" marB="0" anchor="ctr"/>
                </a:tc>
                <a:extLst>
                  <a:ext uri="{0D108BD9-81ED-4DB2-BD59-A6C34878D82A}">
                    <a16:rowId xmlns:a16="http://schemas.microsoft.com/office/drawing/2014/main" val="10011"/>
                  </a:ext>
                </a:extLst>
              </a:tr>
              <a:tr h="318073">
                <a:tc>
                  <a:txBody>
                    <a:bodyPr/>
                    <a:lstStyle/>
                    <a:p>
                      <a:pPr algn="l" rtl="0" fontAlgn="ctr"/>
                      <a:r>
                        <a:rPr lang="fr-FR" sz="1800" b="1" u="none" strike="noStrike">
                          <a:effectLst/>
                        </a:rPr>
                        <a:t>RR1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88</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94</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a:solidFill>
                            <a:srgbClr val="000000"/>
                          </a:solidFill>
                          <a:effectLst/>
                          <a:latin typeface="Arial" panose="020B0604020202020204" pitchFamily="34" charset="0"/>
                        </a:rPr>
                        <a:t>87</a:t>
                      </a:r>
                    </a:p>
                  </a:txBody>
                  <a:tcPr marL="6350" marR="6350" marT="6350" marB="0" anchor="b"/>
                </a:tc>
                <a:tc>
                  <a:txBody>
                    <a:bodyPr/>
                    <a:lstStyle/>
                    <a:p>
                      <a:pPr algn="ctr" rtl="0" fontAlgn="ctr"/>
                      <a:r>
                        <a:rPr lang="fr-FR" sz="1800" b="1" i="0" u="none" strike="noStrike" dirty="0">
                          <a:solidFill>
                            <a:schemeClr val="tx1"/>
                          </a:solidFill>
                          <a:effectLst/>
                          <a:latin typeface="Calibri" panose="020F0502020204030204" pitchFamily="34" charset="0"/>
                        </a:rPr>
                        <a:t>83</a:t>
                      </a:r>
                    </a:p>
                  </a:txBody>
                  <a:tcPr marL="6350" marR="6350" marT="6350" marB="0" anchor="ctr"/>
                </a:tc>
                <a:tc>
                  <a:txBody>
                    <a:bodyPr/>
                    <a:lstStyle/>
                    <a:p>
                      <a:pPr algn="ctr" rtl="0" fontAlgn="ctr"/>
                      <a:r>
                        <a:rPr lang="fr-FR" sz="1600" b="1" i="0" u="none" strike="noStrike" dirty="0">
                          <a:solidFill>
                            <a:srgbClr val="FF0000"/>
                          </a:solidFill>
                          <a:effectLst/>
                          <a:latin typeface="Calibri" panose="020F0502020204030204" pitchFamily="34" charset="0"/>
                        </a:rPr>
                        <a:t>92</a:t>
                      </a:r>
                    </a:p>
                  </a:txBody>
                  <a:tcPr marL="7506" marR="7506" marT="7506" marB="0" anchor="ctr"/>
                </a:tc>
                <a:tc>
                  <a:txBody>
                    <a:bodyPr/>
                    <a:lstStyle/>
                    <a:p>
                      <a:pPr algn="ctr" rtl="0" fontAlgn="ctr"/>
                      <a:r>
                        <a:rPr lang="fr-FR" sz="1800" b="1" i="0" u="none" strike="noStrike" dirty="0">
                          <a:solidFill>
                            <a:srgbClr val="00B0F0"/>
                          </a:solidFill>
                          <a:effectLst/>
                          <a:latin typeface="Calibri" panose="020F0502020204030204" pitchFamily="34" charset="0"/>
                        </a:rPr>
                        <a:t>88</a:t>
                      </a:r>
                    </a:p>
                  </a:txBody>
                  <a:tcPr marL="6350" marR="6350" marT="6350" marB="0" anchor="ctr"/>
                </a:tc>
                <a:tc>
                  <a:txBody>
                    <a:bodyPr/>
                    <a:lstStyle/>
                    <a:p>
                      <a:pPr algn="ctr" rtl="0" fontAlgn="ctr"/>
                      <a:r>
                        <a:rPr lang="fr-FR" sz="1800" b="1" i="0" u="none" strike="noStrike" dirty="0">
                          <a:solidFill>
                            <a:srgbClr val="000000"/>
                          </a:solidFill>
                          <a:effectLst/>
                          <a:latin typeface="Calibri" panose="020F0502020204030204" pitchFamily="34" charset="0"/>
                        </a:rPr>
                        <a:t>93</a:t>
                      </a:r>
                    </a:p>
                  </a:txBody>
                  <a:tcPr marL="6350" marR="6350" marT="6350" marB="0" anchor="ctr"/>
                </a:tc>
                <a:extLst>
                  <a:ext uri="{0D108BD9-81ED-4DB2-BD59-A6C34878D82A}">
                    <a16:rowId xmlns:a16="http://schemas.microsoft.com/office/drawing/2014/main" val="10012"/>
                  </a:ext>
                </a:extLst>
              </a:tr>
              <a:tr h="318073">
                <a:tc>
                  <a:txBody>
                    <a:bodyPr/>
                    <a:lstStyle/>
                    <a:p>
                      <a:pPr algn="l" rtl="0" fontAlgn="ctr"/>
                      <a:r>
                        <a:rPr lang="fr-FR" sz="1800" b="1" u="none" strike="noStrike">
                          <a:effectLst/>
                        </a:rPr>
                        <a:t>RR2</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77</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78</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81</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a:solidFill>
                            <a:srgbClr val="000000"/>
                          </a:solidFill>
                          <a:effectLst/>
                          <a:latin typeface="Arial" panose="020B0604020202020204" pitchFamily="34" charset="0"/>
                        </a:rPr>
                        <a:t>80</a:t>
                      </a:r>
                    </a:p>
                  </a:txBody>
                  <a:tcPr marL="6350" marR="6350" marT="6350" marB="0" anchor="b"/>
                </a:tc>
                <a:tc>
                  <a:txBody>
                    <a:bodyPr/>
                    <a:lstStyle/>
                    <a:p>
                      <a:pPr algn="ctr" rtl="0" fontAlgn="ctr"/>
                      <a:r>
                        <a:rPr lang="fr-FR" sz="1800" b="1" i="0" u="none" strike="noStrike" dirty="0">
                          <a:solidFill>
                            <a:schemeClr val="tx1"/>
                          </a:solidFill>
                          <a:effectLst/>
                          <a:latin typeface="Calibri" panose="020F0502020204030204" pitchFamily="34" charset="0"/>
                        </a:rPr>
                        <a:t>86</a:t>
                      </a:r>
                    </a:p>
                  </a:txBody>
                  <a:tcPr marL="6350" marR="6350" marT="6350" marB="0" anchor="ctr"/>
                </a:tc>
                <a:tc>
                  <a:txBody>
                    <a:bodyPr/>
                    <a:lstStyle/>
                    <a:p>
                      <a:pPr algn="ctr" rtl="0" fontAlgn="ctr"/>
                      <a:r>
                        <a:rPr lang="fr-FR" sz="1600" b="1" i="0" u="none" strike="noStrike" dirty="0">
                          <a:solidFill>
                            <a:srgbClr val="FF0000"/>
                          </a:solidFill>
                          <a:effectLst/>
                          <a:latin typeface="Calibri" panose="020F0502020204030204" pitchFamily="34" charset="0"/>
                        </a:rPr>
                        <a:t>91</a:t>
                      </a:r>
                    </a:p>
                  </a:txBody>
                  <a:tcPr marL="7506" marR="7506" marT="7506" marB="0" anchor="ctr"/>
                </a:tc>
                <a:tc>
                  <a:txBody>
                    <a:bodyPr/>
                    <a:lstStyle/>
                    <a:p>
                      <a:pPr algn="ctr" rtl="0" fontAlgn="ctr"/>
                      <a:r>
                        <a:rPr lang="fr-FR" sz="1800" b="1" i="0" u="none" strike="noStrike" dirty="0">
                          <a:solidFill>
                            <a:srgbClr val="00B0F0"/>
                          </a:solidFill>
                          <a:effectLst/>
                          <a:latin typeface="Calibri" panose="020F0502020204030204" pitchFamily="34" charset="0"/>
                        </a:rPr>
                        <a:t>81</a:t>
                      </a:r>
                    </a:p>
                  </a:txBody>
                  <a:tcPr marL="6350" marR="6350" marT="6350" marB="0" anchor="ctr"/>
                </a:tc>
                <a:tc>
                  <a:txBody>
                    <a:bodyPr/>
                    <a:lstStyle/>
                    <a:p>
                      <a:pPr algn="ctr" rtl="0" fontAlgn="ctr"/>
                      <a:r>
                        <a:rPr lang="fr-FR" sz="1800" b="1" i="0" u="none" strike="noStrike" dirty="0">
                          <a:solidFill>
                            <a:srgbClr val="000000"/>
                          </a:solidFill>
                          <a:effectLst/>
                          <a:latin typeface="Calibri" panose="020F0502020204030204" pitchFamily="34" charset="0"/>
                        </a:rPr>
                        <a:t>92</a:t>
                      </a:r>
                    </a:p>
                  </a:txBody>
                  <a:tcPr marL="6350" marR="6350" marT="6350" marB="0" anchor="ctr"/>
                </a:tc>
                <a:extLst>
                  <a:ext uri="{0D108BD9-81ED-4DB2-BD59-A6C34878D82A}">
                    <a16:rowId xmlns:a16="http://schemas.microsoft.com/office/drawing/2014/main" val="10013"/>
                  </a:ext>
                </a:extLst>
              </a:tr>
              <a:tr h="318073">
                <a:tc>
                  <a:txBody>
                    <a:bodyPr/>
                    <a:lstStyle/>
                    <a:p>
                      <a:pPr algn="l" rtl="0" fontAlgn="ctr"/>
                      <a:r>
                        <a:rPr lang="fr-FR" sz="1800" b="1" u="none" strike="noStrike">
                          <a:effectLst/>
                        </a:rPr>
                        <a:t>ECV2ans</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75</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78</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80</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a:solidFill>
                            <a:srgbClr val="000000"/>
                          </a:solidFill>
                          <a:effectLst/>
                          <a:latin typeface="Arial" panose="020B0604020202020204" pitchFamily="34" charset="0"/>
                        </a:rPr>
                        <a:t>79</a:t>
                      </a:r>
                    </a:p>
                  </a:txBody>
                  <a:tcPr marL="6350" marR="6350" marT="6350" marB="0" anchor="b"/>
                </a:tc>
                <a:tc>
                  <a:txBody>
                    <a:bodyPr/>
                    <a:lstStyle/>
                    <a:p>
                      <a:pPr algn="ctr" rtl="0" fontAlgn="ctr"/>
                      <a:r>
                        <a:rPr lang="fr-FR" sz="1800" b="1" i="0" u="none" strike="noStrike" dirty="0">
                          <a:solidFill>
                            <a:schemeClr val="tx1"/>
                          </a:solidFill>
                          <a:effectLst/>
                          <a:latin typeface="Calibri" panose="020F0502020204030204" pitchFamily="34" charset="0"/>
                        </a:rPr>
                        <a:t>85</a:t>
                      </a:r>
                    </a:p>
                  </a:txBody>
                  <a:tcPr marL="6350" marR="6350" marT="6350" marB="0" anchor="ctr"/>
                </a:tc>
                <a:tc>
                  <a:txBody>
                    <a:bodyPr/>
                    <a:lstStyle/>
                    <a:p>
                      <a:pPr algn="ctr" rtl="0" fontAlgn="ctr"/>
                      <a:r>
                        <a:rPr lang="fr-FR" sz="1600" b="1" i="0" u="none" strike="noStrike" dirty="0">
                          <a:solidFill>
                            <a:srgbClr val="FF0000"/>
                          </a:solidFill>
                          <a:effectLst/>
                          <a:latin typeface="Calibri" panose="020F0502020204030204" pitchFamily="34" charset="0"/>
                        </a:rPr>
                        <a:t>91</a:t>
                      </a:r>
                    </a:p>
                  </a:txBody>
                  <a:tcPr marL="7506" marR="7506" marT="7506" marB="0" anchor="ctr"/>
                </a:tc>
                <a:tc>
                  <a:txBody>
                    <a:bodyPr/>
                    <a:lstStyle/>
                    <a:p>
                      <a:pPr algn="ctr" rtl="0" fontAlgn="ctr"/>
                      <a:r>
                        <a:rPr lang="fr-FR" sz="1800" b="1" i="0" u="none" strike="noStrike" dirty="0">
                          <a:solidFill>
                            <a:srgbClr val="00B0F0"/>
                          </a:solidFill>
                          <a:effectLst/>
                          <a:latin typeface="Calibri" panose="020F0502020204030204" pitchFamily="34" charset="0"/>
                        </a:rPr>
                        <a:t>81</a:t>
                      </a:r>
                    </a:p>
                  </a:txBody>
                  <a:tcPr marL="6350" marR="6350" marT="6350" marB="0" anchor="ctr"/>
                </a:tc>
                <a:tc>
                  <a:txBody>
                    <a:bodyPr/>
                    <a:lstStyle/>
                    <a:p>
                      <a:pPr algn="ctr" rtl="0" fontAlgn="ctr"/>
                      <a:r>
                        <a:rPr lang="fr-FR" sz="1800" b="1" i="0" u="none" strike="noStrike" dirty="0">
                          <a:solidFill>
                            <a:srgbClr val="000000"/>
                          </a:solidFill>
                          <a:effectLst/>
                          <a:latin typeface="Calibri" panose="020F0502020204030204" pitchFamily="34" charset="0"/>
                        </a:rPr>
                        <a:t>92</a:t>
                      </a:r>
                    </a:p>
                  </a:txBody>
                  <a:tcPr marL="6350" marR="6350" marT="6350" marB="0" anchor="ctr"/>
                </a:tc>
                <a:extLst>
                  <a:ext uri="{0D108BD9-81ED-4DB2-BD59-A6C34878D82A}">
                    <a16:rowId xmlns:a16="http://schemas.microsoft.com/office/drawing/2014/main" val="10014"/>
                  </a:ext>
                </a:extLst>
              </a:tr>
              <a:tr h="318073">
                <a:tc>
                  <a:txBody>
                    <a:bodyPr/>
                    <a:lstStyle/>
                    <a:p>
                      <a:pPr algn="l" rtl="0" fontAlgn="ctr"/>
                      <a:r>
                        <a:rPr lang="fr-FR" sz="1800" b="1" u="none" strike="noStrike">
                          <a:effectLst/>
                        </a:rPr>
                        <a:t>Td2+</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79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73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a:solidFill>
                            <a:srgbClr val="000000"/>
                          </a:solidFill>
                          <a:effectLst/>
                          <a:latin typeface="Arial" panose="020B0604020202020204" pitchFamily="34" charset="0"/>
                        </a:rPr>
                        <a:t>61</a:t>
                      </a:r>
                    </a:p>
                  </a:txBody>
                  <a:tcPr marL="6350" marR="6350" marT="6350" marB="0" anchor="b"/>
                </a:tc>
                <a:tc>
                  <a:txBody>
                    <a:bodyPr/>
                    <a:lstStyle/>
                    <a:p>
                      <a:pPr algn="ctr" rtl="0" fontAlgn="ctr"/>
                      <a:r>
                        <a:rPr lang="fr-FR" sz="1800" b="1" i="0" u="none" strike="noStrike" dirty="0">
                          <a:solidFill>
                            <a:schemeClr val="tx1"/>
                          </a:solidFill>
                          <a:effectLst/>
                          <a:latin typeface="Calibri" panose="020F0502020204030204" pitchFamily="34" charset="0"/>
                        </a:rPr>
                        <a:t>60</a:t>
                      </a:r>
                    </a:p>
                  </a:txBody>
                  <a:tcPr marL="6350" marR="6350" marT="6350" marB="0" anchor="ctr"/>
                </a:tc>
                <a:tc>
                  <a:txBody>
                    <a:bodyPr/>
                    <a:lstStyle/>
                    <a:p>
                      <a:pPr algn="ctr" rtl="0" fontAlgn="ctr"/>
                      <a:r>
                        <a:rPr lang="fr-FR" sz="1600" b="1" i="0" u="none" strike="noStrike" dirty="0">
                          <a:solidFill>
                            <a:srgbClr val="FF0000"/>
                          </a:solidFill>
                          <a:effectLst/>
                          <a:latin typeface="Calibri" panose="020F0502020204030204" pitchFamily="34" charset="0"/>
                        </a:rPr>
                        <a:t>70</a:t>
                      </a:r>
                    </a:p>
                  </a:txBody>
                  <a:tcPr marL="7506" marR="7506" marT="7506" marB="0" anchor="ctr"/>
                </a:tc>
                <a:tc>
                  <a:txBody>
                    <a:bodyPr/>
                    <a:lstStyle/>
                    <a:p>
                      <a:pPr algn="ctr" rtl="0" fontAlgn="ctr"/>
                      <a:r>
                        <a:rPr lang="fr-FR" sz="1800" b="1" i="0" u="none" strike="noStrike" dirty="0">
                          <a:solidFill>
                            <a:srgbClr val="00B0F0"/>
                          </a:solidFill>
                          <a:effectLst/>
                          <a:latin typeface="Calibri" panose="020F0502020204030204" pitchFamily="34" charset="0"/>
                        </a:rPr>
                        <a:t>56</a:t>
                      </a:r>
                    </a:p>
                  </a:txBody>
                  <a:tcPr marL="6350" marR="6350" marT="6350" marB="0" anchor="ctr">
                    <a:solidFill>
                      <a:srgbClr val="FFFF00"/>
                    </a:solidFill>
                  </a:tcPr>
                </a:tc>
                <a:tc>
                  <a:txBody>
                    <a:bodyPr/>
                    <a:lstStyle/>
                    <a:p>
                      <a:pPr algn="ctr" rtl="0" fontAlgn="ctr"/>
                      <a:r>
                        <a:rPr lang="fr-FR" sz="1800" b="1" i="0" u="none" strike="noStrike" dirty="0">
                          <a:solidFill>
                            <a:srgbClr val="000000"/>
                          </a:solidFill>
                          <a:effectLst/>
                          <a:latin typeface="Calibri" panose="020F0502020204030204" pitchFamily="34" charset="0"/>
                        </a:rPr>
                        <a:t>72</a:t>
                      </a:r>
                    </a:p>
                  </a:txBody>
                  <a:tcPr marL="6350" marR="6350" marT="6350" marB="0" anchor="ctr"/>
                </a:tc>
                <a:extLst>
                  <a:ext uri="{0D108BD9-81ED-4DB2-BD59-A6C34878D82A}">
                    <a16:rowId xmlns:a16="http://schemas.microsoft.com/office/drawing/2014/main" val="10015"/>
                  </a:ext>
                </a:extLst>
              </a:tr>
            </a:tbl>
          </a:graphicData>
        </a:graphic>
      </p:graphicFrame>
      <p:sp>
        <p:nvSpPr>
          <p:cNvPr id="6" name="Titre 1">
            <a:extLst>
              <a:ext uri="{FF2B5EF4-FFF2-40B4-BE49-F238E27FC236}">
                <a16:creationId xmlns:a16="http://schemas.microsoft.com/office/drawing/2014/main" id="{56C7D698-BD76-4F75-9EDC-6DF1D5258C98}"/>
              </a:ext>
            </a:extLst>
          </p:cNvPr>
          <p:cNvSpPr>
            <a:spLocks noGrp="1"/>
          </p:cNvSpPr>
          <p:nvPr>
            <p:ph type="title"/>
          </p:nvPr>
        </p:nvSpPr>
        <p:spPr>
          <a:xfrm>
            <a:off x="322980" y="132652"/>
            <a:ext cx="11583470" cy="539650"/>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0000"/>
          </a:bodyPr>
          <a:lstStyle/>
          <a:p>
            <a:pPr algn="ctr"/>
            <a:r>
              <a:rPr lang="fr-FR" sz="3600" b="1" dirty="0"/>
              <a:t>Evolutions/Projections des CV par antigène sur la période 2018-2023 </a:t>
            </a:r>
          </a:p>
        </p:txBody>
      </p:sp>
      <mc:AlternateContent xmlns:mc="http://schemas.openxmlformats.org/markup-compatibility/2006" xmlns:p14="http://schemas.microsoft.com/office/powerpoint/2010/main">
        <mc:Choice Requires="p14">
          <p:contentPart p14:bwMode="auto" r:id="rId3">
            <p14:nvContentPartPr>
              <p14:cNvPr id="14" name="Encre 13"/>
              <p14:cNvContentPartPr/>
              <p14:nvPr/>
            </p14:nvContentPartPr>
            <p14:xfrm>
              <a:off x="13096200" y="2936240"/>
              <a:ext cx="360" cy="360"/>
            </p14:xfrm>
          </p:contentPart>
        </mc:Choice>
        <mc:Fallback xmlns="">
          <p:pic>
            <p:nvPicPr>
              <p:cNvPr id="14" name="Encre 13"/>
              <p:cNvPicPr/>
              <p:nvPr/>
            </p:nvPicPr>
            <p:blipFill>
              <a:blip r:embed="rId10"/>
              <a:stretch>
                <a:fillRect/>
              </a:stretch>
            </p:blipFill>
            <p:spPr>
              <a:xfrm>
                <a:off x="13024200" y="2792240"/>
                <a:ext cx="144360" cy="288360"/>
              </a:xfrm>
              <a:prstGeom prst="rect">
                <a:avLst/>
              </a:prstGeom>
            </p:spPr>
          </p:pic>
        </mc:Fallback>
      </mc:AlternateContent>
    </p:spTree>
    <p:extLst>
      <p:ext uri="{BB962C8B-B14F-4D97-AF65-F5344CB8AC3E}">
        <p14:creationId xmlns:p14="http://schemas.microsoft.com/office/powerpoint/2010/main" val="1879476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6C7D698-BD76-4F75-9EDC-6DF1D5258C98}"/>
              </a:ext>
            </a:extLst>
          </p:cNvPr>
          <p:cNvSpPr>
            <a:spLocks noGrp="1"/>
          </p:cNvSpPr>
          <p:nvPr>
            <p:ph type="title"/>
          </p:nvPr>
        </p:nvSpPr>
        <p:spPr>
          <a:xfrm>
            <a:off x="69275" y="74178"/>
            <a:ext cx="12011891" cy="597401"/>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p>
            <a:pPr algn="ctr"/>
            <a:r>
              <a:rPr lang="en-US" sz="2800" b="1" dirty="0">
                <a:solidFill>
                  <a:schemeClr val="bg1"/>
                </a:solidFill>
              </a:rPr>
              <a:t> C</a:t>
            </a:r>
            <a:r>
              <a:rPr lang="fr-FR" sz="2800" b="1" dirty="0">
                <a:solidFill>
                  <a:schemeClr val="bg1"/>
                </a:solidFill>
              </a:rPr>
              <a:t>ouvertures</a:t>
            </a:r>
            <a:r>
              <a:rPr lang="en-US" sz="2800" b="1" dirty="0">
                <a:solidFill>
                  <a:schemeClr val="bg1"/>
                </a:solidFill>
              </a:rPr>
              <a:t> vaccinales</a:t>
            </a:r>
            <a:r>
              <a:rPr lang="fr-FR" sz="2800" b="1" dirty="0">
                <a:solidFill>
                  <a:schemeClr val="bg1"/>
                </a:solidFill>
              </a:rPr>
              <a:t> par district et par antigène de </a:t>
            </a:r>
            <a:r>
              <a:rPr lang="fr-FR" sz="2800" b="1" dirty="0" err="1">
                <a:solidFill>
                  <a:schemeClr val="bg1"/>
                </a:solidFill>
              </a:rPr>
              <a:t>Janvier_Février</a:t>
            </a:r>
            <a:r>
              <a:rPr lang="fr-FR" sz="2800" b="1" dirty="0">
                <a:solidFill>
                  <a:schemeClr val="bg1"/>
                </a:solidFill>
              </a:rPr>
              <a:t> 2023</a:t>
            </a:r>
          </a:p>
        </p:txBody>
      </p:sp>
      <p:graphicFrame>
        <p:nvGraphicFramePr>
          <p:cNvPr id="9" name="Espace réservé du contenu 8">
            <a:extLst>
              <a:ext uri="{FF2B5EF4-FFF2-40B4-BE49-F238E27FC236}">
                <a16:creationId xmlns:a16="http://schemas.microsoft.com/office/drawing/2014/main" id="{4D676721-5F4D-1839-8B3D-5332CAC37865}"/>
              </a:ext>
            </a:extLst>
          </p:cNvPr>
          <p:cNvGraphicFramePr>
            <a:graphicFrameLocks noGrp="1"/>
          </p:cNvGraphicFramePr>
          <p:nvPr>
            <p:ph idx="1"/>
            <p:extLst>
              <p:ext uri="{D42A27DB-BD31-4B8C-83A1-F6EECF244321}">
                <p14:modId xmlns:p14="http://schemas.microsoft.com/office/powerpoint/2010/main" val="3600016205"/>
              </p:ext>
            </p:extLst>
          </p:nvPr>
        </p:nvGraphicFramePr>
        <p:xfrm>
          <a:off x="-1" y="733097"/>
          <a:ext cx="12011891" cy="5443865"/>
        </p:xfrm>
        <a:graphic>
          <a:graphicData uri="http://schemas.openxmlformats.org/drawingml/2006/table">
            <a:tbl>
              <a:tblPr/>
              <a:tblGrid>
                <a:gridCol w="1363511">
                  <a:extLst>
                    <a:ext uri="{9D8B030D-6E8A-4147-A177-3AD203B41FA5}">
                      <a16:colId xmlns:a16="http://schemas.microsoft.com/office/drawing/2014/main" val="3550046579"/>
                    </a:ext>
                  </a:extLst>
                </a:gridCol>
                <a:gridCol w="887365">
                  <a:extLst>
                    <a:ext uri="{9D8B030D-6E8A-4147-A177-3AD203B41FA5}">
                      <a16:colId xmlns:a16="http://schemas.microsoft.com/office/drawing/2014/main" val="1029882372"/>
                    </a:ext>
                  </a:extLst>
                </a:gridCol>
                <a:gridCol w="887365">
                  <a:extLst>
                    <a:ext uri="{9D8B030D-6E8A-4147-A177-3AD203B41FA5}">
                      <a16:colId xmlns:a16="http://schemas.microsoft.com/office/drawing/2014/main" val="863080303"/>
                    </a:ext>
                  </a:extLst>
                </a:gridCol>
                <a:gridCol w="887365">
                  <a:extLst>
                    <a:ext uri="{9D8B030D-6E8A-4147-A177-3AD203B41FA5}">
                      <a16:colId xmlns:a16="http://schemas.microsoft.com/office/drawing/2014/main" val="472639394"/>
                    </a:ext>
                  </a:extLst>
                </a:gridCol>
                <a:gridCol w="887365">
                  <a:extLst>
                    <a:ext uri="{9D8B030D-6E8A-4147-A177-3AD203B41FA5}">
                      <a16:colId xmlns:a16="http://schemas.microsoft.com/office/drawing/2014/main" val="4016209392"/>
                    </a:ext>
                  </a:extLst>
                </a:gridCol>
                <a:gridCol w="887365">
                  <a:extLst>
                    <a:ext uri="{9D8B030D-6E8A-4147-A177-3AD203B41FA5}">
                      <a16:colId xmlns:a16="http://schemas.microsoft.com/office/drawing/2014/main" val="1657307500"/>
                    </a:ext>
                  </a:extLst>
                </a:gridCol>
                <a:gridCol w="887365">
                  <a:extLst>
                    <a:ext uri="{9D8B030D-6E8A-4147-A177-3AD203B41FA5}">
                      <a16:colId xmlns:a16="http://schemas.microsoft.com/office/drawing/2014/main" val="3211431331"/>
                    </a:ext>
                  </a:extLst>
                </a:gridCol>
                <a:gridCol w="887365">
                  <a:extLst>
                    <a:ext uri="{9D8B030D-6E8A-4147-A177-3AD203B41FA5}">
                      <a16:colId xmlns:a16="http://schemas.microsoft.com/office/drawing/2014/main" val="1102133051"/>
                    </a:ext>
                  </a:extLst>
                </a:gridCol>
                <a:gridCol w="887365">
                  <a:extLst>
                    <a:ext uri="{9D8B030D-6E8A-4147-A177-3AD203B41FA5}">
                      <a16:colId xmlns:a16="http://schemas.microsoft.com/office/drawing/2014/main" val="1434267692"/>
                    </a:ext>
                  </a:extLst>
                </a:gridCol>
                <a:gridCol w="887365">
                  <a:extLst>
                    <a:ext uri="{9D8B030D-6E8A-4147-A177-3AD203B41FA5}">
                      <a16:colId xmlns:a16="http://schemas.microsoft.com/office/drawing/2014/main" val="3915635856"/>
                    </a:ext>
                  </a:extLst>
                </a:gridCol>
                <a:gridCol w="887365">
                  <a:extLst>
                    <a:ext uri="{9D8B030D-6E8A-4147-A177-3AD203B41FA5}">
                      <a16:colId xmlns:a16="http://schemas.microsoft.com/office/drawing/2014/main" val="167331248"/>
                    </a:ext>
                  </a:extLst>
                </a:gridCol>
                <a:gridCol w="887365">
                  <a:extLst>
                    <a:ext uri="{9D8B030D-6E8A-4147-A177-3AD203B41FA5}">
                      <a16:colId xmlns:a16="http://schemas.microsoft.com/office/drawing/2014/main" val="2528393985"/>
                    </a:ext>
                  </a:extLst>
                </a:gridCol>
                <a:gridCol w="887365">
                  <a:extLst>
                    <a:ext uri="{9D8B030D-6E8A-4147-A177-3AD203B41FA5}">
                      <a16:colId xmlns:a16="http://schemas.microsoft.com/office/drawing/2014/main" val="3045455648"/>
                    </a:ext>
                  </a:extLst>
                </a:gridCol>
              </a:tblGrid>
              <a:tr h="1009177">
                <a:tc>
                  <a:txBody>
                    <a:bodyPr/>
                    <a:lstStyle/>
                    <a:p>
                      <a:pPr algn="l" fontAlgn="b"/>
                      <a:r>
                        <a:rPr lang="en-US" sz="1000" b="0" i="0" u="none" strike="noStrike">
                          <a:solidFill>
                            <a:srgbClr val="000000"/>
                          </a:solidFill>
                          <a:effectLst/>
                          <a:latin typeface="Calibri" panose="020F0502020204030204" pitchFamily="34" charset="0"/>
                        </a:rPr>
                        <a:t>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BCG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Penta3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VPO3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VPI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PCV13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Rota2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RR1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RR2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ECV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Td 2 et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Tab Penta1-Penta3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Tab Penta1-RR1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653177"/>
                  </a:ext>
                </a:extLst>
              </a:tr>
              <a:tr h="277168">
                <a:tc>
                  <a:txBody>
                    <a:bodyPr/>
                    <a:lstStyle/>
                    <a:p>
                      <a:pPr algn="l" fontAlgn="b"/>
                      <a:r>
                        <a:rPr lang="en-US" sz="1000" b="0" i="0" u="none" strike="noStrike">
                          <a:solidFill>
                            <a:srgbClr val="000000"/>
                          </a:solidFill>
                          <a:effectLst/>
                          <a:latin typeface="Calibri" panose="020F0502020204030204" pitchFamily="34" charset="0"/>
                        </a:rPr>
                        <a:t>Bubanza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49265619"/>
                  </a:ext>
                </a:extLst>
              </a:tr>
              <a:tr h="277168">
                <a:tc>
                  <a:txBody>
                    <a:bodyPr/>
                    <a:lstStyle/>
                    <a:p>
                      <a:pPr algn="l" fontAlgn="b"/>
                      <a:r>
                        <a:rPr lang="en-US" sz="1000" b="0" i="0" u="none" strike="noStrike">
                          <a:solidFill>
                            <a:srgbClr val="000000"/>
                          </a:solidFill>
                          <a:effectLst/>
                          <a:latin typeface="Calibri" panose="020F0502020204030204" pitchFamily="34" charset="0"/>
                        </a:rPr>
                        <a:t>Mpanda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70335297"/>
                  </a:ext>
                </a:extLst>
              </a:tr>
              <a:tr h="277168">
                <a:tc>
                  <a:txBody>
                    <a:bodyPr/>
                    <a:lstStyle/>
                    <a:p>
                      <a:pPr algn="l" fontAlgn="b"/>
                      <a:r>
                        <a:rPr lang="en-US" sz="1000" b="0" i="0" u="none" strike="noStrike">
                          <a:solidFill>
                            <a:srgbClr val="000000"/>
                          </a:solidFill>
                          <a:effectLst/>
                          <a:latin typeface="Calibri" panose="020F0502020204030204" pitchFamily="34" charset="0"/>
                        </a:rPr>
                        <a:t>Zone Centre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1270092780"/>
                  </a:ext>
                </a:extLst>
              </a:tr>
              <a:tr h="277168">
                <a:tc>
                  <a:txBody>
                    <a:bodyPr/>
                    <a:lstStyle/>
                    <a:p>
                      <a:pPr algn="l" fontAlgn="b"/>
                      <a:r>
                        <a:rPr lang="en-US" sz="1000" b="0" i="0" u="none" strike="noStrike">
                          <a:solidFill>
                            <a:srgbClr val="000000"/>
                          </a:solidFill>
                          <a:effectLst/>
                          <a:latin typeface="Calibri" panose="020F0502020204030204" pitchFamily="34" charset="0"/>
                        </a:rPr>
                        <a:t>Zone Nord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28843874"/>
                  </a:ext>
                </a:extLst>
              </a:tr>
              <a:tr h="277168">
                <a:tc>
                  <a:txBody>
                    <a:bodyPr/>
                    <a:lstStyle/>
                    <a:p>
                      <a:pPr algn="l" fontAlgn="b"/>
                      <a:r>
                        <a:rPr lang="en-US" sz="1000" b="0" i="0" u="none" strike="noStrike">
                          <a:solidFill>
                            <a:srgbClr val="000000"/>
                          </a:solidFill>
                          <a:effectLst/>
                          <a:latin typeface="Calibri" panose="020F0502020204030204" pitchFamily="34" charset="0"/>
                        </a:rPr>
                        <a:t>Zone Sud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0437017"/>
                  </a:ext>
                </a:extLst>
              </a:tr>
              <a:tr h="277168">
                <a:tc>
                  <a:txBody>
                    <a:bodyPr/>
                    <a:lstStyle/>
                    <a:p>
                      <a:pPr algn="l" fontAlgn="b"/>
                      <a:r>
                        <a:rPr lang="en-US" sz="1000" b="0" i="0" u="none" strike="noStrike">
                          <a:solidFill>
                            <a:srgbClr val="000000"/>
                          </a:solidFill>
                          <a:effectLst/>
                          <a:latin typeface="Calibri" panose="020F0502020204030204" pitchFamily="34" charset="0"/>
                        </a:rPr>
                        <a:t>Isare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1999738262"/>
                  </a:ext>
                </a:extLst>
              </a:tr>
              <a:tr h="277168">
                <a:tc>
                  <a:txBody>
                    <a:bodyPr/>
                    <a:lstStyle/>
                    <a:p>
                      <a:pPr algn="l" fontAlgn="b"/>
                      <a:r>
                        <a:rPr lang="en-US" sz="1000" b="0" i="0" u="none" strike="noStrike">
                          <a:solidFill>
                            <a:srgbClr val="000000"/>
                          </a:solidFill>
                          <a:effectLst/>
                          <a:latin typeface="Calibri" panose="020F0502020204030204" pitchFamily="34" charset="0"/>
                        </a:rPr>
                        <a:t>Kabezi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943013442"/>
                  </a:ext>
                </a:extLst>
              </a:tr>
              <a:tr h="277168">
                <a:tc>
                  <a:txBody>
                    <a:bodyPr/>
                    <a:lstStyle/>
                    <a:p>
                      <a:pPr algn="l" fontAlgn="b"/>
                      <a:r>
                        <a:rPr lang="en-US" sz="1000" b="0" i="0" u="none" strike="noStrike">
                          <a:solidFill>
                            <a:srgbClr val="000000"/>
                          </a:solidFill>
                          <a:effectLst/>
                          <a:latin typeface="Calibri" panose="020F0502020204030204" pitchFamily="34" charset="0"/>
                        </a:rPr>
                        <a:t>Rwibaga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424859372"/>
                  </a:ext>
                </a:extLst>
              </a:tr>
              <a:tr h="277168">
                <a:tc>
                  <a:txBody>
                    <a:bodyPr/>
                    <a:lstStyle/>
                    <a:p>
                      <a:pPr algn="l" fontAlgn="b"/>
                      <a:r>
                        <a:rPr lang="en-US" sz="1000" b="0" i="0" u="none" strike="noStrike">
                          <a:solidFill>
                            <a:srgbClr val="000000"/>
                          </a:solidFill>
                          <a:effectLst/>
                          <a:latin typeface="Calibri" panose="020F0502020204030204" pitchFamily="34" charset="0"/>
                        </a:rPr>
                        <a:t>Bururi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99200194"/>
                  </a:ext>
                </a:extLst>
              </a:tr>
              <a:tr h="277168">
                <a:tc>
                  <a:txBody>
                    <a:bodyPr/>
                    <a:lstStyle/>
                    <a:p>
                      <a:pPr algn="l" fontAlgn="b"/>
                      <a:r>
                        <a:rPr lang="en-US" sz="1000" b="0" i="0" u="none" strike="noStrike">
                          <a:solidFill>
                            <a:srgbClr val="000000"/>
                          </a:solidFill>
                          <a:effectLst/>
                          <a:latin typeface="Calibri" panose="020F0502020204030204" pitchFamily="34" charset="0"/>
                        </a:rPr>
                        <a:t>Matana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12789557"/>
                  </a:ext>
                </a:extLst>
              </a:tr>
              <a:tr h="277168">
                <a:tc>
                  <a:txBody>
                    <a:bodyPr/>
                    <a:lstStyle/>
                    <a:p>
                      <a:pPr algn="l" fontAlgn="b"/>
                      <a:r>
                        <a:rPr lang="en-US" sz="1000" b="0" i="0" u="none" strike="noStrike">
                          <a:solidFill>
                            <a:srgbClr val="000000"/>
                          </a:solidFill>
                          <a:effectLst/>
                          <a:latin typeface="Calibri" panose="020F0502020204030204" pitchFamily="34" charset="0"/>
                        </a:rPr>
                        <a:t>Rutovu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73365939"/>
                  </a:ext>
                </a:extLst>
              </a:tr>
              <a:tr h="277168">
                <a:tc>
                  <a:txBody>
                    <a:bodyPr/>
                    <a:lstStyle/>
                    <a:p>
                      <a:pPr algn="l" fontAlgn="b"/>
                      <a:r>
                        <a:rPr lang="en-US" sz="1000" b="0" i="0" u="none" strike="noStrike">
                          <a:solidFill>
                            <a:srgbClr val="000000"/>
                          </a:solidFill>
                          <a:effectLst/>
                          <a:latin typeface="Calibri" panose="020F0502020204030204" pitchFamily="34" charset="0"/>
                        </a:rPr>
                        <a:t>Cankuzo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918674260"/>
                  </a:ext>
                </a:extLst>
              </a:tr>
              <a:tr h="277168">
                <a:tc>
                  <a:txBody>
                    <a:bodyPr/>
                    <a:lstStyle/>
                    <a:p>
                      <a:pPr algn="l" fontAlgn="b"/>
                      <a:r>
                        <a:rPr lang="en-US" sz="1000" b="0" i="0" u="none" strike="noStrike">
                          <a:solidFill>
                            <a:srgbClr val="000000"/>
                          </a:solidFill>
                          <a:effectLst/>
                          <a:latin typeface="Calibri" panose="020F0502020204030204" pitchFamily="34" charset="0"/>
                        </a:rPr>
                        <a:t>Murore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905955966"/>
                  </a:ext>
                </a:extLst>
              </a:tr>
              <a:tr h="277168">
                <a:tc>
                  <a:txBody>
                    <a:bodyPr/>
                    <a:lstStyle/>
                    <a:p>
                      <a:pPr algn="l" fontAlgn="b"/>
                      <a:r>
                        <a:rPr lang="en-US" sz="1000" b="0" i="0" u="none" strike="noStrike">
                          <a:solidFill>
                            <a:srgbClr val="000000"/>
                          </a:solidFill>
                          <a:effectLst/>
                          <a:latin typeface="Calibri" panose="020F0502020204030204" pitchFamily="34" charset="0"/>
                        </a:rPr>
                        <a:t>Bukinanyana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31349924"/>
                  </a:ext>
                </a:extLst>
              </a:tr>
              <a:tr h="277168">
                <a:tc>
                  <a:txBody>
                    <a:bodyPr/>
                    <a:lstStyle/>
                    <a:p>
                      <a:pPr algn="l" fontAlgn="b"/>
                      <a:r>
                        <a:rPr lang="en-US" sz="1000" b="0" i="0" u="none" strike="noStrike">
                          <a:solidFill>
                            <a:srgbClr val="000000"/>
                          </a:solidFill>
                          <a:effectLst/>
                          <a:latin typeface="Calibri" panose="020F0502020204030204" pitchFamily="34" charset="0"/>
                        </a:rPr>
                        <a:t>Cibitoke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2192772"/>
                  </a:ext>
                </a:extLst>
              </a:tr>
              <a:tr h="277168">
                <a:tc>
                  <a:txBody>
                    <a:bodyPr/>
                    <a:lstStyle/>
                    <a:p>
                      <a:pPr algn="l" fontAlgn="b"/>
                      <a:r>
                        <a:rPr lang="en-US" sz="1000" b="0" i="0" u="none" strike="noStrike">
                          <a:solidFill>
                            <a:srgbClr val="000000"/>
                          </a:solidFill>
                          <a:effectLst/>
                          <a:latin typeface="Calibri" panose="020F0502020204030204" pitchFamily="34" charset="0"/>
                        </a:rPr>
                        <a:t>Mabayi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dirty="0">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48942139"/>
                  </a:ext>
                </a:extLst>
              </a:tr>
            </a:tbl>
          </a:graphicData>
        </a:graphic>
      </p:graphicFrame>
    </p:spTree>
    <p:extLst>
      <p:ext uri="{BB962C8B-B14F-4D97-AF65-F5344CB8AC3E}">
        <p14:creationId xmlns:p14="http://schemas.microsoft.com/office/powerpoint/2010/main" val="173464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6C7D698-BD76-4F75-9EDC-6DF1D5258C98}"/>
              </a:ext>
            </a:extLst>
          </p:cNvPr>
          <p:cNvSpPr>
            <a:spLocks noGrp="1"/>
          </p:cNvSpPr>
          <p:nvPr>
            <p:ph type="title"/>
          </p:nvPr>
        </p:nvSpPr>
        <p:spPr>
          <a:xfrm>
            <a:off x="-108154" y="0"/>
            <a:ext cx="12300154" cy="692727"/>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0000"/>
          </a:bodyPr>
          <a:lstStyle/>
          <a:p>
            <a:pPr algn="ctr"/>
            <a:r>
              <a:rPr lang="en-US" sz="2800" b="1" dirty="0">
                <a:solidFill>
                  <a:schemeClr val="bg1"/>
                </a:solidFill>
              </a:rPr>
              <a:t> </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C</a:t>
            </a:r>
            <a:r>
              <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rPr>
              <a:t>ouvertures</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vaccinales</a:t>
            </a:r>
            <a:r>
              <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rPr>
              <a:t> par DS et par antigène de </a:t>
            </a:r>
            <a:r>
              <a:rPr lang="fr-FR"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Janvier_Fevrier</a:t>
            </a:r>
            <a:r>
              <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rPr>
              <a:t> 2023 </a:t>
            </a:r>
          </a:p>
        </p:txBody>
      </p:sp>
      <p:graphicFrame>
        <p:nvGraphicFramePr>
          <p:cNvPr id="9" name="Espace réservé du contenu 8">
            <a:extLst>
              <a:ext uri="{FF2B5EF4-FFF2-40B4-BE49-F238E27FC236}">
                <a16:creationId xmlns:a16="http://schemas.microsoft.com/office/drawing/2014/main" id="{251C901F-D711-1B8C-6026-1261F683EF79}"/>
              </a:ext>
            </a:extLst>
          </p:cNvPr>
          <p:cNvGraphicFramePr>
            <a:graphicFrameLocks noGrp="1"/>
          </p:cNvGraphicFramePr>
          <p:nvPr>
            <p:ph idx="1"/>
            <p:extLst>
              <p:ext uri="{D42A27DB-BD31-4B8C-83A1-F6EECF244321}">
                <p14:modId xmlns:p14="http://schemas.microsoft.com/office/powerpoint/2010/main" val="3747734584"/>
              </p:ext>
            </p:extLst>
          </p:nvPr>
        </p:nvGraphicFramePr>
        <p:xfrm>
          <a:off x="0" y="692727"/>
          <a:ext cx="12120047" cy="5484241"/>
        </p:xfrm>
        <a:graphic>
          <a:graphicData uri="http://schemas.openxmlformats.org/drawingml/2006/table">
            <a:tbl>
              <a:tblPr/>
              <a:tblGrid>
                <a:gridCol w="1375787">
                  <a:extLst>
                    <a:ext uri="{9D8B030D-6E8A-4147-A177-3AD203B41FA5}">
                      <a16:colId xmlns:a16="http://schemas.microsoft.com/office/drawing/2014/main" val="2292518499"/>
                    </a:ext>
                  </a:extLst>
                </a:gridCol>
                <a:gridCol w="895355">
                  <a:extLst>
                    <a:ext uri="{9D8B030D-6E8A-4147-A177-3AD203B41FA5}">
                      <a16:colId xmlns:a16="http://schemas.microsoft.com/office/drawing/2014/main" val="813225989"/>
                    </a:ext>
                  </a:extLst>
                </a:gridCol>
                <a:gridCol w="895355">
                  <a:extLst>
                    <a:ext uri="{9D8B030D-6E8A-4147-A177-3AD203B41FA5}">
                      <a16:colId xmlns:a16="http://schemas.microsoft.com/office/drawing/2014/main" val="1872502402"/>
                    </a:ext>
                  </a:extLst>
                </a:gridCol>
                <a:gridCol w="895355">
                  <a:extLst>
                    <a:ext uri="{9D8B030D-6E8A-4147-A177-3AD203B41FA5}">
                      <a16:colId xmlns:a16="http://schemas.microsoft.com/office/drawing/2014/main" val="2493812756"/>
                    </a:ext>
                  </a:extLst>
                </a:gridCol>
                <a:gridCol w="895355">
                  <a:extLst>
                    <a:ext uri="{9D8B030D-6E8A-4147-A177-3AD203B41FA5}">
                      <a16:colId xmlns:a16="http://schemas.microsoft.com/office/drawing/2014/main" val="3941297603"/>
                    </a:ext>
                  </a:extLst>
                </a:gridCol>
                <a:gridCol w="895355">
                  <a:extLst>
                    <a:ext uri="{9D8B030D-6E8A-4147-A177-3AD203B41FA5}">
                      <a16:colId xmlns:a16="http://schemas.microsoft.com/office/drawing/2014/main" val="4001161758"/>
                    </a:ext>
                  </a:extLst>
                </a:gridCol>
                <a:gridCol w="895355">
                  <a:extLst>
                    <a:ext uri="{9D8B030D-6E8A-4147-A177-3AD203B41FA5}">
                      <a16:colId xmlns:a16="http://schemas.microsoft.com/office/drawing/2014/main" val="2704813430"/>
                    </a:ext>
                  </a:extLst>
                </a:gridCol>
                <a:gridCol w="895355">
                  <a:extLst>
                    <a:ext uri="{9D8B030D-6E8A-4147-A177-3AD203B41FA5}">
                      <a16:colId xmlns:a16="http://schemas.microsoft.com/office/drawing/2014/main" val="4114582491"/>
                    </a:ext>
                  </a:extLst>
                </a:gridCol>
                <a:gridCol w="895355">
                  <a:extLst>
                    <a:ext uri="{9D8B030D-6E8A-4147-A177-3AD203B41FA5}">
                      <a16:colId xmlns:a16="http://schemas.microsoft.com/office/drawing/2014/main" val="1080109235"/>
                    </a:ext>
                  </a:extLst>
                </a:gridCol>
                <a:gridCol w="895355">
                  <a:extLst>
                    <a:ext uri="{9D8B030D-6E8A-4147-A177-3AD203B41FA5}">
                      <a16:colId xmlns:a16="http://schemas.microsoft.com/office/drawing/2014/main" val="146806176"/>
                    </a:ext>
                  </a:extLst>
                </a:gridCol>
                <a:gridCol w="895355">
                  <a:extLst>
                    <a:ext uri="{9D8B030D-6E8A-4147-A177-3AD203B41FA5}">
                      <a16:colId xmlns:a16="http://schemas.microsoft.com/office/drawing/2014/main" val="241530209"/>
                    </a:ext>
                  </a:extLst>
                </a:gridCol>
                <a:gridCol w="895355">
                  <a:extLst>
                    <a:ext uri="{9D8B030D-6E8A-4147-A177-3AD203B41FA5}">
                      <a16:colId xmlns:a16="http://schemas.microsoft.com/office/drawing/2014/main" val="3077136073"/>
                    </a:ext>
                  </a:extLst>
                </a:gridCol>
                <a:gridCol w="895355">
                  <a:extLst>
                    <a:ext uri="{9D8B030D-6E8A-4147-A177-3AD203B41FA5}">
                      <a16:colId xmlns:a16="http://schemas.microsoft.com/office/drawing/2014/main" val="90199978"/>
                    </a:ext>
                  </a:extLst>
                </a:gridCol>
              </a:tblGrid>
              <a:tr h="828604">
                <a:tc>
                  <a:txBody>
                    <a:bodyPr/>
                    <a:lstStyle/>
                    <a:p>
                      <a:pPr algn="l" fontAlgn="b"/>
                      <a:r>
                        <a:rPr lang="en-US" sz="1000" b="0" i="0" u="none" strike="noStrike">
                          <a:solidFill>
                            <a:srgbClr val="000000"/>
                          </a:solidFill>
                          <a:effectLst/>
                          <a:latin typeface="Calibri" panose="020F0502020204030204" pitchFamily="34" charset="0"/>
                        </a:rPr>
                        <a:t>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BCG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Penta3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VPO3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VPI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PCV13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Rota2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RR1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RR2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ECV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Td 2 et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Tab Penta1-Penta3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Tab Penta1-RR1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564370"/>
                  </a:ext>
                </a:extLst>
              </a:tr>
              <a:tr h="273861">
                <a:tc>
                  <a:txBody>
                    <a:bodyPr/>
                    <a:lstStyle/>
                    <a:p>
                      <a:pPr algn="l" fontAlgn="b"/>
                      <a:r>
                        <a:rPr lang="en-US" sz="1000" b="0" i="0" u="none" strike="noStrike">
                          <a:solidFill>
                            <a:srgbClr val="000000"/>
                          </a:solidFill>
                          <a:effectLst/>
                          <a:latin typeface="Calibri" panose="020F0502020204030204" pitchFamily="34" charset="0"/>
                        </a:rPr>
                        <a:t>Gitega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92804222"/>
                  </a:ext>
                </a:extLst>
              </a:tr>
              <a:tr h="273861">
                <a:tc>
                  <a:txBody>
                    <a:bodyPr/>
                    <a:lstStyle/>
                    <a:p>
                      <a:pPr algn="l" fontAlgn="b"/>
                      <a:r>
                        <a:rPr lang="en-US" sz="1000" b="0" i="0" u="none" strike="noStrike">
                          <a:solidFill>
                            <a:srgbClr val="000000"/>
                          </a:solidFill>
                          <a:effectLst/>
                          <a:latin typeface="Calibri" panose="020F0502020204030204" pitchFamily="34" charset="0"/>
                        </a:rPr>
                        <a:t>Kibuye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2831803357"/>
                  </a:ext>
                </a:extLst>
              </a:tr>
              <a:tr h="273861">
                <a:tc>
                  <a:txBody>
                    <a:bodyPr/>
                    <a:lstStyle/>
                    <a:p>
                      <a:pPr algn="l" fontAlgn="b"/>
                      <a:r>
                        <a:rPr lang="en-US" sz="1000" b="0" i="0" u="none" strike="noStrike">
                          <a:solidFill>
                            <a:srgbClr val="000000"/>
                          </a:solidFill>
                          <a:effectLst/>
                          <a:latin typeface="Calibri" panose="020F0502020204030204" pitchFamily="34" charset="0"/>
                        </a:rPr>
                        <a:t>Mutaho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102438363"/>
                  </a:ext>
                </a:extLst>
              </a:tr>
              <a:tr h="273861">
                <a:tc>
                  <a:txBody>
                    <a:bodyPr/>
                    <a:lstStyle/>
                    <a:p>
                      <a:pPr algn="l" fontAlgn="b"/>
                      <a:r>
                        <a:rPr lang="en-US" sz="1000" b="0" i="0" u="none" strike="noStrike">
                          <a:solidFill>
                            <a:srgbClr val="000000"/>
                          </a:solidFill>
                          <a:effectLst/>
                          <a:latin typeface="Calibri" panose="020F0502020204030204" pitchFamily="34" charset="0"/>
                        </a:rPr>
                        <a:t>Ryansoro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1346553250"/>
                  </a:ext>
                </a:extLst>
              </a:tr>
              <a:tr h="273861">
                <a:tc>
                  <a:txBody>
                    <a:bodyPr/>
                    <a:lstStyle/>
                    <a:p>
                      <a:pPr algn="l" fontAlgn="b"/>
                      <a:r>
                        <a:rPr lang="en-US" sz="1000" b="0" i="0" u="none" strike="noStrike">
                          <a:solidFill>
                            <a:srgbClr val="000000"/>
                          </a:solidFill>
                          <a:effectLst/>
                          <a:latin typeface="Calibri" panose="020F0502020204030204" pitchFamily="34" charset="0"/>
                        </a:rPr>
                        <a:t>Buhiga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25711849"/>
                  </a:ext>
                </a:extLst>
              </a:tr>
              <a:tr h="273861">
                <a:tc>
                  <a:txBody>
                    <a:bodyPr/>
                    <a:lstStyle/>
                    <a:p>
                      <a:pPr algn="l" fontAlgn="b"/>
                      <a:r>
                        <a:rPr lang="en-US" sz="1000" b="0" i="0" u="none" strike="noStrike">
                          <a:solidFill>
                            <a:srgbClr val="000000"/>
                          </a:solidFill>
                          <a:effectLst/>
                          <a:latin typeface="Calibri" panose="020F0502020204030204" pitchFamily="34" charset="0"/>
                        </a:rPr>
                        <a:t>Nyabikere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18454808"/>
                  </a:ext>
                </a:extLst>
              </a:tr>
              <a:tr h="273861">
                <a:tc>
                  <a:txBody>
                    <a:bodyPr/>
                    <a:lstStyle/>
                    <a:p>
                      <a:pPr algn="l" fontAlgn="b"/>
                      <a:r>
                        <a:rPr lang="en-US" sz="1000" b="0" i="0" u="none" strike="noStrike">
                          <a:solidFill>
                            <a:srgbClr val="000000"/>
                          </a:solidFill>
                          <a:effectLst/>
                          <a:latin typeface="Calibri" panose="020F0502020204030204" pitchFamily="34" charset="0"/>
                        </a:rPr>
                        <a:t>Gahombo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55913398"/>
                  </a:ext>
                </a:extLst>
              </a:tr>
              <a:tr h="273861">
                <a:tc>
                  <a:txBody>
                    <a:bodyPr/>
                    <a:lstStyle/>
                    <a:p>
                      <a:pPr algn="l" fontAlgn="b"/>
                      <a:r>
                        <a:rPr lang="en-US" sz="1000" b="0" i="0" u="none" strike="noStrike">
                          <a:solidFill>
                            <a:srgbClr val="000000"/>
                          </a:solidFill>
                          <a:effectLst/>
                          <a:latin typeface="Calibri" panose="020F0502020204030204" pitchFamily="34" charset="0"/>
                        </a:rPr>
                        <a:t>Kayanza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63671571"/>
                  </a:ext>
                </a:extLst>
              </a:tr>
              <a:tr h="273861">
                <a:tc>
                  <a:txBody>
                    <a:bodyPr/>
                    <a:lstStyle/>
                    <a:p>
                      <a:pPr algn="l" fontAlgn="b"/>
                      <a:r>
                        <a:rPr lang="en-US" sz="1000" b="0" i="0" u="none" strike="noStrike">
                          <a:solidFill>
                            <a:srgbClr val="000000"/>
                          </a:solidFill>
                          <a:effectLst/>
                          <a:latin typeface="Calibri" panose="020F0502020204030204" pitchFamily="34" charset="0"/>
                        </a:rPr>
                        <a:t>Musema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92601860"/>
                  </a:ext>
                </a:extLst>
              </a:tr>
              <a:tr h="273861">
                <a:tc>
                  <a:txBody>
                    <a:bodyPr/>
                    <a:lstStyle/>
                    <a:p>
                      <a:pPr algn="l" fontAlgn="b"/>
                      <a:r>
                        <a:rPr lang="en-US" sz="1000" b="0" i="0" u="none" strike="noStrike">
                          <a:solidFill>
                            <a:srgbClr val="000000"/>
                          </a:solidFill>
                          <a:effectLst/>
                          <a:latin typeface="Calibri" panose="020F0502020204030204" pitchFamily="34" charset="0"/>
                        </a:rPr>
                        <a:t>Busoni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3131832420"/>
                  </a:ext>
                </a:extLst>
              </a:tr>
              <a:tr h="273861">
                <a:tc>
                  <a:txBody>
                    <a:bodyPr/>
                    <a:lstStyle/>
                    <a:p>
                      <a:pPr algn="l" fontAlgn="b"/>
                      <a:r>
                        <a:rPr lang="en-US" sz="1000" b="0" i="0" u="none" strike="noStrike">
                          <a:solidFill>
                            <a:srgbClr val="000000"/>
                          </a:solidFill>
                          <a:effectLst/>
                          <a:latin typeface="Calibri" panose="020F0502020204030204" pitchFamily="34" charset="0"/>
                        </a:rPr>
                        <a:t>Kirundo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3945195156"/>
                  </a:ext>
                </a:extLst>
              </a:tr>
              <a:tr h="273861">
                <a:tc>
                  <a:txBody>
                    <a:bodyPr/>
                    <a:lstStyle/>
                    <a:p>
                      <a:pPr algn="l" fontAlgn="b"/>
                      <a:r>
                        <a:rPr lang="en-US" sz="1000" b="0" i="0" u="none" strike="noStrike">
                          <a:solidFill>
                            <a:srgbClr val="000000"/>
                          </a:solidFill>
                          <a:effectLst/>
                          <a:latin typeface="Calibri" panose="020F0502020204030204" pitchFamily="34" charset="0"/>
                        </a:rPr>
                        <a:t>Mukenke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48446737"/>
                  </a:ext>
                </a:extLst>
              </a:tr>
              <a:tr h="273861">
                <a:tc>
                  <a:txBody>
                    <a:bodyPr/>
                    <a:lstStyle/>
                    <a:p>
                      <a:pPr algn="l" fontAlgn="b"/>
                      <a:r>
                        <a:rPr lang="en-US" sz="1000" b="0" i="0" u="none" strike="noStrike">
                          <a:solidFill>
                            <a:srgbClr val="000000"/>
                          </a:solidFill>
                          <a:effectLst/>
                          <a:latin typeface="Calibri" panose="020F0502020204030204" pitchFamily="34" charset="0"/>
                        </a:rPr>
                        <a:t>Vumbi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2086373489"/>
                  </a:ext>
                </a:extLst>
              </a:tr>
              <a:tr h="273861">
                <a:tc>
                  <a:txBody>
                    <a:bodyPr/>
                    <a:lstStyle/>
                    <a:p>
                      <a:pPr algn="l" fontAlgn="b"/>
                      <a:r>
                        <a:rPr lang="en-US" sz="1000" b="0" i="0" u="none" strike="noStrike">
                          <a:solidFill>
                            <a:srgbClr val="000000"/>
                          </a:solidFill>
                          <a:effectLst/>
                          <a:latin typeface="Calibri" panose="020F0502020204030204" pitchFamily="34" charset="0"/>
                        </a:rPr>
                        <a:t>Makamba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03787686"/>
                  </a:ext>
                </a:extLst>
              </a:tr>
              <a:tr h="273861">
                <a:tc>
                  <a:txBody>
                    <a:bodyPr/>
                    <a:lstStyle/>
                    <a:p>
                      <a:pPr algn="l" fontAlgn="b"/>
                      <a:r>
                        <a:rPr lang="en-US" sz="1000" b="0" i="0" u="none" strike="noStrike">
                          <a:solidFill>
                            <a:srgbClr val="000000"/>
                          </a:solidFill>
                          <a:effectLst/>
                          <a:latin typeface="Calibri" panose="020F0502020204030204" pitchFamily="34" charset="0"/>
                        </a:rPr>
                        <a:t>Nyanza Lac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10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1110035210"/>
                  </a:ext>
                </a:extLst>
              </a:tr>
              <a:tr h="273861">
                <a:tc>
                  <a:txBody>
                    <a:bodyPr/>
                    <a:lstStyle/>
                    <a:p>
                      <a:pPr algn="l" fontAlgn="b"/>
                      <a:r>
                        <a:rPr lang="en-US" sz="1000" b="0" i="0" u="none" strike="noStrike">
                          <a:solidFill>
                            <a:srgbClr val="000000"/>
                          </a:solidFill>
                          <a:effectLst/>
                          <a:latin typeface="Calibri" panose="020F0502020204030204" pitchFamily="34" charset="0"/>
                        </a:rPr>
                        <a:t>Kiganda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885260851"/>
                  </a:ext>
                </a:extLst>
              </a:tr>
              <a:tr h="273861">
                <a:tc>
                  <a:txBody>
                    <a:bodyPr/>
                    <a:lstStyle/>
                    <a:p>
                      <a:pPr algn="l" fontAlgn="b"/>
                      <a:r>
                        <a:rPr lang="en-US" sz="1000" b="0" i="0" u="none" strike="noStrike">
                          <a:solidFill>
                            <a:srgbClr val="000000"/>
                          </a:solidFill>
                          <a:effectLst/>
                          <a:latin typeface="Calibri" panose="020F0502020204030204" pitchFamily="34" charset="0"/>
                        </a:rPr>
                        <a:t>Muramvya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0" i="0" u="none" strike="noStrike" dirty="0">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11978634"/>
                  </a:ext>
                </a:extLst>
              </a:tr>
            </a:tbl>
          </a:graphicData>
        </a:graphic>
      </p:graphicFrame>
    </p:spTree>
    <p:extLst>
      <p:ext uri="{BB962C8B-B14F-4D97-AF65-F5344CB8AC3E}">
        <p14:creationId xmlns:p14="http://schemas.microsoft.com/office/powerpoint/2010/main" val="94550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56C7D698-BD76-4F75-9EDC-6DF1D5258C98}"/>
              </a:ext>
            </a:extLst>
          </p:cNvPr>
          <p:cNvSpPr>
            <a:spLocks noGrp="1"/>
          </p:cNvSpPr>
          <p:nvPr>
            <p:ph type="title"/>
          </p:nvPr>
        </p:nvSpPr>
        <p:spPr>
          <a:xfrm>
            <a:off x="-216309" y="129598"/>
            <a:ext cx="12840928" cy="597401"/>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0000"/>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C</a:t>
            </a:r>
            <a:r>
              <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rPr>
              <a:t>ouvertures</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vaccinales</a:t>
            </a:r>
            <a:r>
              <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rPr>
              <a:t> par district et par antigène de Janvier _</a:t>
            </a:r>
            <a:r>
              <a:rPr lang="fr-FR"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Fevrier</a:t>
            </a:r>
            <a:r>
              <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rPr>
              <a:t> 2023 </a:t>
            </a:r>
          </a:p>
        </p:txBody>
      </p:sp>
      <p:graphicFrame>
        <p:nvGraphicFramePr>
          <p:cNvPr id="6" name="Espace réservé du contenu 5">
            <a:extLst>
              <a:ext uri="{FF2B5EF4-FFF2-40B4-BE49-F238E27FC236}">
                <a16:creationId xmlns:a16="http://schemas.microsoft.com/office/drawing/2014/main" id="{7E2FC00D-9889-9E05-1DC5-348BD703AD79}"/>
              </a:ext>
            </a:extLst>
          </p:cNvPr>
          <p:cNvGraphicFramePr>
            <a:graphicFrameLocks noGrp="1"/>
          </p:cNvGraphicFramePr>
          <p:nvPr>
            <p:ph idx="1"/>
            <p:extLst>
              <p:ext uri="{D42A27DB-BD31-4B8C-83A1-F6EECF244321}">
                <p14:modId xmlns:p14="http://schemas.microsoft.com/office/powerpoint/2010/main" val="3559784288"/>
              </p:ext>
            </p:extLst>
          </p:nvPr>
        </p:nvGraphicFramePr>
        <p:xfrm>
          <a:off x="0" y="804040"/>
          <a:ext cx="12191997" cy="5924355"/>
        </p:xfrm>
        <a:graphic>
          <a:graphicData uri="http://schemas.openxmlformats.org/drawingml/2006/table">
            <a:tbl>
              <a:tblPr/>
              <a:tblGrid>
                <a:gridCol w="1383957">
                  <a:extLst>
                    <a:ext uri="{9D8B030D-6E8A-4147-A177-3AD203B41FA5}">
                      <a16:colId xmlns:a16="http://schemas.microsoft.com/office/drawing/2014/main" val="2798949401"/>
                    </a:ext>
                  </a:extLst>
                </a:gridCol>
                <a:gridCol w="900670">
                  <a:extLst>
                    <a:ext uri="{9D8B030D-6E8A-4147-A177-3AD203B41FA5}">
                      <a16:colId xmlns:a16="http://schemas.microsoft.com/office/drawing/2014/main" val="3063566328"/>
                    </a:ext>
                  </a:extLst>
                </a:gridCol>
                <a:gridCol w="900670">
                  <a:extLst>
                    <a:ext uri="{9D8B030D-6E8A-4147-A177-3AD203B41FA5}">
                      <a16:colId xmlns:a16="http://schemas.microsoft.com/office/drawing/2014/main" val="399250921"/>
                    </a:ext>
                  </a:extLst>
                </a:gridCol>
                <a:gridCol w="900670">
                  <a:extLst>
                    <a:ext uri="{9D8B030D-6E8A-4147-A177-3AD203B41FA5}">
                      <a16:colId xmlns:a16="http://schemas.microsoft.com/office/drawing/2014/main" val="545846730"/>
                    </a:ext>
                  </a:extLst>
                </a:gridCol>
                <a:gridCol w="900670">
                  <a:extLst>
                    <a:ext uri="{9D8B030D-6E8A-4147-A177-3AD203B41FA5}">
                      <a16:colId xmlns:a16="http://schemas.microsoft.com/office/drawing/2014/main" val="3947156272"/>
                    </a:ext>
                  </a:extLst>
                </a:gridCol>
                <a:gridCol w="900670">
                  <a:extLst>
                    <a:ext uri="{9D8B030D-6E8A-4147-A177-3AD203B41FA5}">
                      <a16:colId xmlns:a16="http://schemas.microsoft.com/office/drawing/2014/main" val="1317147682"/>
                    </a:ext>
                  </a:extLst>
                </a:gridCol>
                <a:gridCol w="900670">
                  <a:extLst>
                    <a:ext uri="{9D8B030D-6E8A-4147-A177-3AD203B41FA5}">
                      <a16:colId xmlns:a16="http://schemas.microsoft.com/office/drawing/2014/main" val="2298121351"/>
                    </a:ext>
                  </a:extLst>
                </a:gridCol>
                <a:gridCol w="900670">
                  <a:extLst>
                    <a:ext uri="{9D8B030D-6E8A-4147-A177-3AD203B41FA5}">
                      <a16:colId xmlns:a16="http://schemas.microsoft.com/office/drawing/2014/main" val="3749686586"/>
                    </a:ext>
                  </a:extLst>
                </a:gridCol>
                <a:gridCol w="900670">
                  <a:extLst>
                    <a:ext uri="{9D8B030D-6E8A-4147-A177-3AD203B41FA5}">
                      <a16:colId xmlns:a16="http://schemas.microsoft.com/office/drawing/2014/main" val="3189068494"/>
                    </a:ext>
                  </a:extLst>
                </a:gridCol>
                <a:gridCol w="900670">
                  <a:extLst>
                    <a:ext uri="{9D8B030D-6E8A-4147-A177-3AD203B41FA5}">
                      <a16:colId xmlns:a16="http://schemas.microsoft.com/office/drawing/2014/main" val="3679518578"/>
                    </a:ext>
                  </a:extLst>
                </a:gridCol>
                <a:gridCol w="900670">
                  <a:extLst>
                    <a:ext uri="{9D8B030D-6E8A-4147-A177-3AD203B41FA5}">
                      <a16:colId xmlns:a16="http://schemas.microsoft.com/office/drawing/2014/main" val="2434605142"/>
                    </a:ext>
                  </a:extLst>
                </a:gridCol>
                <a:gridCol w="900670">
                  <a:extLst>
                    <a:ext uri="{9D8B030D-6E8A-4147-A177-3AD203B41FA5}">
                      <a16:colId xmlns:a16="http://schemas.microsoft.com/office/drawing/2014/main" val="3578880892"/>
                    </a:ext>
                  </a:extLst>
                </a:gridCol>
                <a:gridCol w="900670">
                  <a:extLst>
                    <a:ext uri="{9D8B030D-6E8A-4147-A177-3AD203B41FA5}">
                      <a16:colId xmlns:a16="http://schemas.microsoft.com/office/drawing/2014/main" val="1194009482"/>
                    </a:ext>
                  </a:extLst>
                </a:gridCol>
              </a:tblGrid>
              <a:tr h="708561">
                <a:tc>
                  <a:txBody>
                    <a:bodyPr/>
                    <a:lstStyle/>
                    <a:p>
                      <a:pPr algn="l" fontAlgn="b"/>
                      <a:r>
                        <a:rPr lang="en-US" sz="800" b="0" i="0" u="none" strike="noStrike">
                          <a:solidFill>
                            <a:srgbClr val="000000"/>
                          </a:solidFill>
                          <a:effectLst/>
                          <a:latin typeface="Calibri" panose="020F0502020204030204" pitchFamily="34" charset="0"/>
                        </a:rPr>
                        <a:t>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Penta3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VPO3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VPI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PCV13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Rota2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RR1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RR2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ECV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Td 2 et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Tab Penta1-Penta3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Tab Penta1-RR1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760499"/>
                  </a:ext>
                </a:extLst>
              </a:tr>
              <a:tr h="255869">
                <a:tc>
                  <a:txBody>
                    <a:bodyPr/>
                    <a:lstStyle/>
                    <a:p>
                      <a:pPr algn="l" fontAlgn="b"/>
                      <a:r>
                        <a:rPr lang="en-US" sz="800" b="0" i="0" u="none" strike="noStrike">
                          <a:solidFill>
                            <a:srgbClr val="000000"/>
                          </a:solidFill>
                          <a:effectLst/>
                          <a:latin typeface="Calibri" panose="020F0502020204030204" pitchFamily="34" charset="0"/>
                        </a:rPr>
                        <a:t>Gashoho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685033242"/>
                  </a:ext>
                </a:extLst>
              </a:tr>
              <a:tr h="255869">
                <a:tc>
                  <a:txBody>
                    <a:bodyPr/>
                    <a:lstStyle/>
                    <a:p>
                      <a:pPr algn="l" fontAlgn="b"/>
                      <a:r>
                        <a:rPr lang="en-US" sz="800" b="0" i="0" u="none" strike="noStrike">
                          <a:solidFill>
                            <a:srgbClr val="000000"/>
                          </a:solidFill>
                          <a:effectLst/>
                          <a:latin typeface="Calibri" panose="020F0502020204030204" pitchFamily="34" charset="0"/>
                        </a:rPr>
                        <a:t>Giteranyi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98318981"/>
                  </a:ext>
                </a:extLst>
              </a:tr>
              <a:tr h="255869">
                <a:tc>
                  <a:txBody>
                    <a:bodyPr/>
                    <a:lstStyle/>
                    <a:p>
                      <a:pPr algn="l" fontAlgn="b"/>
                      <a:r>
                        <a:rPr lang="en-US" sz="800" b="0" i="0" u="none" strike="noStrike">
                          <a:solidFill>
                            <a:srgbClr val="000000"/>
                          </a:solidFill>
                          <a:effectLst/>
                          <a:latin typeface="Calibri" panose="020F0502020204030204" pitchFamily="34" charset="0"/>
                        </a:rPr>
                        <a:t>Muyinga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49332706"/>
                  </a:ext>
                </a:extLst>
              </a:tr>
              <a:tr h="255869">
                <a:tc>
                  <a:txBody>
                    <a:bodyPr/>
                    <a:lstStyle/>
                    <a:p>
                      <a:pPr algn="l" fontAlgn="b"/>
                      <a:r>
                        <a:rPr lang="en-US" sz="800" b="0" i="0" u="none" strike="noStrike">
                          <a:solidFill>
                            <a:srgbClr val="000000"/>
                          </a:solidFill>
                          <a:effectLst/>
                          <a:latin typeface="Calibri" panose="020F0502020204030204" pitchFamily="34" charset="0"/>
                        </a:rPr>
                        <a:t>Fota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07510774"/>
                  </a:ext>
                </a:extLst>
              </a:tr>
              <a:tr h="255869">
                <a:tc>
                  <a:txBody>
                    <a:bodyPr/>
                    <a:lstStyle/>
                    <a:p>
                      <a:pPr algn="l" fontAlgn="b"/>
                      <a:r>
                        <a:rPr lang="en-US" sz="800" b="0" i="0" u="none" strike="noStrike">
                          <a:solidFill>
                            <a:srgbClr val="000000"/>
                          </a:solidFill>
                          <a:effectLst/>
                          <a:latin typeface="Calibri" panose="020F0502020204030204" pitchFamily="34" charset="0"/>
                        </a:rPr>
                        <a:t>Kibumbu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16387077"/>
                  </a:ext>
                </a:extLst>
              </a:tr>
              <a:tr h="255869">
                <a:tc>
                  <a:txBody>
                    <a:bodyPr/>
                    <a:lstStyle/>
                    <a:p>
                      <a:pPr algn="l" fontAlgn="b"/>
                      <a:r>
                        <a:rPr lang="en-US" sz="800" b="0" i="0" u="none" strike="noStrike">
                          <a:solidFill>
                            <a:srgbClr val="000000"/>
                          </a:solidFill>
                          <a:effectLst/>
                          <a:latin typeface="Calibri" panose="020F0502020204030204" pitchFamily="34" charset="0"/>
                        </a:rPr>
                        <a:t>Buye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1390112044"/>
                  </a:ext>
                </a:extLst>
              </a:tr>
              <a:tr h="255869">
                <a:tc>
                  <a:txBody>
                    <a:bodyPr/>
                    <a:lstStyle/>
                    <a:p>
                      <a:pPr algn="l" fontAlgn="b"/>
                      <a:r>
                        <a:rPr lang="en-US" sz="800" b="0" i="0" u="none" strike="noStrike">
                          <a:solidFill>
                            <a:srgbClr val="000000"/>
                          </a:solidFill>
                          <a:effectLst/>
                          <a:latin typeface="Calibri" panose="020F0502020204030204" pitchFamily="34" charset="0"/>
                        </a:rPr>
                        <a:t>Kiremba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3094226611"/>
                  </a:ext>
                </a:extLst>
              </a:tr>
              <a:tr h="255869">
                <a:tc>
                  <a:txBody>
                    <a:bodyPr/>
                    <a:lstStyle/>
                    <a:p>
                      <a:pPr algn="l" fontAlgn="b"/>
                      <a:r>
                        <a:rPr lang="en-US" sz="800" b="0" i="0" u="none" strike="noStrike">
                          <a:solidFill>
                            <a:srgbClr val="000000"/>
                          </a:solidFill>
                          <a:effectLst/>
                          <a:latin typeface="Calibri" panose="020F0502020204030204" pitchFamily="34" charset="0"/>
                        </a:rPr>
                        <a:t>Ngozi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382896191"/>
                  </a:ext>
                </a:extLst>
              </a:tr>
              <a:tr h="255869">
                <a:tc>
                  <a:txBody>
                    <a:bodyPr/>
                    <a:lstStyle/>
                    <a:p>
                      <a:pPr algn="l" fontAlgn="b"/>
                      <a:r>
                        <a:rPr lang="en-US" sz="800" b="0" i="0" u="none" strike="noStrike">
                          <a:solidFill>
                            <a:srgbClr val="000000"/>
                          </a:solidFill>
                          <a:effectLst/>
                          <a:latin typeface="Calibri" panose="020F0502020204030204" pitchFamily="34" charset="0"/>
                        </a:rPr>
                        <a:t>Bugarama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dirty="0">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25585468"/>
                  </a:ext>
                </a:extLst>
              </a:tr>
              <a:tr h="255869">
                <a:tc>
                  <a:txBody>
                    <a:bodyPr/>
                    <a:lstStyle/>
                    <a:p>
                      <a:pPr algn="l" fontAlgn="b"/>
                      <a:r>
                        <a:rPr lang="en-US" sz="800" b="0" i="0" u="none" strike="noStrike">
                          <a:solidFill>
                            <a:srgbClr val="000000"/>
                          </a:solidFill>
                          <a:effectLst/>
                          <a:latin typeface="Calibri" panose="020F0502020204030204" pitchFamily="34" charset="0"/>
                        </a:rPr>
                        <a:t>Rumonge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8020263"/>
                  </a:ext>
                </a:extLst>
              </a:tr>
              <a:tr h="334599">
                <a:tc>
                  <a:txBody>
                    <a:bodyPr/>
                    <a:lstStyle/>
                    <a:p>
                      <a:pPr algn="l" fontAlgn="b"/>
                      <a:r>
                        <a:rPr lang="en-US" sz="800" b="0" i="0" u="none" strike="noStrike">
                          <a:solidFill>
                            <a:srgbClr val="000000"/>
                          </a:solidFill>
                          <a:effectLst/>
                          <a:latin typeface="Calibri" panose="020F0502020204030204" pitchFamily="34" charset="0"/>
                        </a:rPr>
                        <a:t>Gihofi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01207637"/>
                  </a:ext>
                </a:extLst>
              </a:tr>
              <a:tr h="524860">
                <a:tc>
                  <a:txBody>
                    <a:bodyPr/>
                    <a:lstStyle/>
                    <a:p>
                      <a:pPr algn="l" fontAlgn="b"/>
                      <a:r>
                        <a:rPr lang="en-US" sz="800" b="0" i="0" u="none" strike="noStrike">
                          <a:solidFill>
                            <a:srgbClr val="000000"/>
                          </a:solidFill>
                          <a:effectLst/>
                          <a:latin typeface="Calibri" panose="020F0502020204030204" pitchFamily="34" charset="0"/>
                        </a:rPr>
                        <a:t>Rutana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2559121680"/>
                  </a:ext>
                </a:extLst>
              </a:tr>
              <a:tr h="485495">
                <a:tc>
                  <a:txBody>
                    <a:bodyPr/>
                    <a:lstStyle/>
                    <a:p>
                      <a:pPr algn="l" fontAlgn="b"/>
                      <a:r>
                        <a:rPr lang="en-US" sz="800" b="0" i="0" u="none" strike="noStrike">
                          <a:solidFill>
                            <a:srgbClr val="000000"/>
                          </a:solidFill>
                          <a:effectLst/>
                          <a:latin typeface="Calibri" panose="020F0502020204030204" pitchFamily="34" charset="0"/>
                        </a:rPr>
                        <a:t>Butezi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59708078"/>
                  </a:ext>
                </a:extLst>
              </a:tr>
              <a:tr h="485495">
                <a:tc>
                  <a:txBody>
                    <a:bodyPr/>
                    <a:lstStyle/>
                    <a:p>
                      <a:pPr algn="l" fontAlgn="b"/>
                      <a:r>
                        <a:rPr lang="en-US" sz="800" b="0" i="0" u="none" strike="noStrike">
                          <a:solidFill>
                            <a:srgbClr val="000000"/>
                          </a:solidFill>
                          <a:effectLst/>
                          <a:latin typeface="Calibri" panose="020F0502020204030204" pitchFamily="34" charset="0"/>
                        </a:rPr>
                        <a:t>Gisuru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1468340942"/>
                  </a:ext>
                </a:extLst>
              </a:tr>
              <a:tr h="255869">
                <a:tc>
                  <a:txBody>
                    <a:bodyPr/>
                    <a:lstStyle/>
                    <a:p>
                      <a:pPr algn="l" fontAlgn="b"/>
                      <a:r>
                        <a:rPr lang="en-US" sz="800" b="0" i="0" u="none" strike="noStrike">
                          <a:solidFill>
                            <a:srgbClr val="000000"/>
                          </a:solidFill>
                          <a:effectLst/>
                          <a:latin typeface="Calibri" panose="020F0502020204030204" pitchFamily="34" charset="0"/>
                        </a:rPr>
                        <a:t>Kinyinya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b"/>
                      <a:r>
                        <a:rPr lang="en-US" sz="800" b="0" i="0" u="none" strike="noStrike">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2928559516"/>
                  </a:ext>
                </a:extLst>
              </a:tr>
              <a:tr h="288673">
                <a:tc>
                  <a:txBody>
                    <a:bodyPr/>
                    <a:lstStyle/>
                    <a:p>
                      <a:pPr algn="l" fontAlgn="b"/>
                      <a:r>
                        <a:rPr lang="en-US" sz="800" b="0" i="0" u="none" strike="noStrike">
                          <a:solidFill>
                            <a:srgbClr val="000000"/>
                          </a:solidFill>
                          <a:effectLst/>
                          <a:latin typeface="Calibri" panose="020F0502020204030204" pitchFamily="34" charset="0"/>
                        </a:rPr>
                        <a:t>Ruyigi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tc>
                  <a:txBody>
                    <a:bodyPr/>
                    <a:lstStyle/>
                    <a:p>
                      <a:pPr algn="r" fontAlgn="b"/>
                      <a:r>
                        <a:rPr lang="en-US"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66"/>
                    </a:solidFill>
                  </a:tcPr>
                </a:tc>
                <a:extLst>
                  <a:ext uri="{0D108BD9-81ED-4DB2-BD59-A6C34878D82A}">
                    <a16:rowId xmlns:a16="http://schemas.microsoft.com/office/drawing/2014/main" val="1148000464"/>
                  </a:ext>
                </a:extLst>
              </a:tr>
              <a:tr h="282113">
                <a:tc>
                  <a:txBody>
                    <a:bodyPr/>
                    <a:lstStyle/>
                    <a:p>
                      <a:pPr algn="l" fontAlgn="b"/>
                      <a:r>
                        <a:rPr lang="en-US" sz="800" b="0" i="0" u="none" strike="noStrike">
                          <a:solidFill>
                            <a:srgbClr val="000000"/>
                          </a:solidFill>
                          <a:effectLst/>
                          <a:latin typeface="Calibri" panose="020F0502020204030204" pitchFamily="34" charset="0"/>
                        </a:rPr>
                        <a:t>Moyenne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a:solidFill>
                            <a:srgbClr val="000000"/>
                          </a:solidFill>
                          <a:effectLst/>
                          <a:latin typeface="Calibri" panose="020F0502020204030204"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03906079"/>
                  </a:ext>
                </a:extLst>
              </a:tr>
            </a:tbl>
          </a:graphicData>
        </a:graphic>
      </p:graphicFrame>
    </p:spTree>
    <p:extLst>
      <p:ext uri="{BB962C8B-B14F-4D97-AF65-F5344CB8AC3E}">
        <p14:creationId xmlns:p14="http://schemas.microsoft.com/office/powerpoint/2010/main" val="222168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714" y="365126"/>
            <a:ext cx="11821886" cy="647246"/>
          </a:xfrm>
          <a:solidFill>
            <a:srgbClr val="05F51C"/>
          </a:solidFill>
        </p:spPr>
        <p:txBody>
          <a:bodyPr>
            <a:normAutofit fontScale="90000"/>
          </a:bodyPr>
          <a:lstStyle/>
          <a:p>
            <a:r>
              <a:rPr lang="fr-FR" dirty="0"/>
              <a:t>Couverture vaccinale Td2+ de </a:t>
            </a:r>
            <a:r>
              <a:rPr lang="fr-FR" dirty="0" err="1"/>
              <a:t>Janvier_Fevrier</a:t>
            </a:r>
            <a:r>
              <a:rPr lang="fr-FR" dirty="0"/>
              <a:t>  2023</a:t>
            </a:r>
          </a:p>
        </p:txBody>
      </p:sp>
      <p:sp>
        <p:nvSpPr>
          <p:cNvPr id="5" name="ZoneTexte 4"/>
          <p:cNvSpPr txBox="1"/>
          <p:nvPr/>
        </p:nvSpPr>
        <p:spPr>
          <a:xfrm>
            <a:off x="0" y="5879417"/>
            <a:ext cx="12115800" cy="830997"/>
          </a:xfrm>
          <a:prstGeom prst="rect">
            <a:avLst/>
          </a:prstGeom>
          <a:solidFill>
            <a:srgbClr val="00B0F0"/>
          </a:solidFill>
        </p:spPr>
        <p:txBody>
          <a:bodyPr wrap="square" rtlCol="0">
            <a:spAutoFit/>
          </a:bodyPr>
          <a:lstStyle/>
          <a:p>
            <a:r>
              <a:rPr lang="fr-FR" sz="2400" b="1" dirty="0">
                <a:solidFill>
                  <a:srgbClr val="002060"/>
                </a:solidFill>
              </a:rPr>
              <a:t>Il </a:t>
            </a:r>
            <a:r>
              <a:rPr lang="fr-FR" sz="2400" b="1" dirty="0" err="1">
                <a:solidFill>
                  <a:srgbClr val="002060"/>
                </a:solidFill>
              </a:rPr>
              <a:t>ya</a:t>
            </a:r>
            <a:r>
              <a:rPr lang="fr-FR" sz="2400" b="1" dirty="0">
                <a:solidFill>
                  <a:srgbClr val="002060"/>
                </a:solidFill>
              </a:rPr>
              <a:t> seulement 6 DS qui ont une Couverture vaccinale atteignant 80%; les DS ayant atteint une couverture vaccinale en Td2+ supérieure à 50% sont au nombre de 30 (61%)</a:t>
            </a:r>
          </a:p>
        </p:txBody>
      </p:sp>
      <p:sp>
        <p:nvSpPr>
          <p:cNvPr id="3" name="Rectangle 2"/>
          <p:cNvSpPr/>
          <p:nvPr/>
        </p:nvSpPr>
        <p:spPr>
          <a:xfrm>
            <a:off x="8088230" y="5595599"/>
            <a:ext cx="363256" cy="2334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6" name="Rectangle 5"/>
          <p:cNvSpPr/>
          <p:nvPr/>
        </p:nvSpPr>
        <p:spPr>
          <a:xfrm>
            <a:off x="9349989" y="5586045"/>
            <a:ext cx="363256" cy="2334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0662699" y="5586045"/>
            <a:ext cx="363256" cy="2334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7832077" y="5254230"/>
            <a:ext cx="875561" cy="338554"/>
          </a:xfrm>
          <a:prstGeom prst="rect">
            <a:avLst/>
          </a:prstGeom>
          <a:noFill/>
        </p:spPr>
        <p:txBody>
          <a:bodyPr wrap="none" rtlCol="0">
            <a:spAutoFit/>
          </a:bodyPr>
          <a:lstStyle/>
          <a:p>
            <a:r>
              <a:rPr lang="fr-FR" sz="1600" b="1" dirty="0"/>
              <a:t>CV≥80%</a:t>
            </a:r>
          </a:p>
        </p:txBody>
      </p:sp>
      <p:sp>
        <p:nvSpPr>
          <p:cNvPr id="9" name="TextBox 8"/>
          <p:cNvSpPr txBox="1"/>
          <p:nvPr/>
        </p:nvSpPr>
        <p:spPr>
          <a:xfrm>
            <a:off x="9001429" y="5254230"/>
            <a:ext cx="1186543" cy="338554"/>
          </a:xfrm>
          <a:prstGeom prst="rect">
            <a:avLst/>
          </a:prstGeom>
          <a:noFill/>
        </p:spPr>
        <p:txBody>
          <a:bodyPr wrap="none" rtlCol="0">
            <a:spAutoFit/>
          </a:bodyPr>
          <a:lstStyle/>
          <a:p>
            <a:r>
              <a:rPr lang="fr-FR" sz="1600" b="1" dirty="0"/>
              <a:t>80&gt;CV≥50%</a:t>
            </a:r>
          </a:p>
        </p:txBody>
      </p:sp>
      <p:sp>
        <p:nvSpPr>
          <p:cNvPr id="10" name="TextBox 9"/>
          <p:cNvSpPr txBox="1"/>
          <p:nvPr/>
        </p:nvSpPr>
        <p:spPr>
          <a:xfrm>
            <a:off x="10446274" y="5217507"/>
            <a:ext cx="875561" cy="338554"/>
          </a:xfrm>
          <a:prstGeom prst="rect">
            <a:avLst/>
          </a:prstGeom>
          <a:noFill/>
        </p:spPr>
        <p:txBody>
          <a:bodyPr wrap="none" rtlCol="0">
            <a:spAutoFit/>
          </a:bodyPr>
          <a:lstStyle/>
          <a:p>
            <a:r>
              <a:rPr lang="fr-FR" sz="1600" b="1" dirty="0"/>
              <a:t>CV&gt;50%</a:t>
            </a:r>
          </a:p>
        </p:txBody>
      </p:sp>
      <p:sp>
        <p:nvSpPr>
          <p:cNvPr id="13" name="ZoneTexte 12"/>
          <p:cNvSpPr txBox="1"/>
          <p:nvPr/>
        </p:nvSpPr>
        <p:spPr>
          <a:xfrm rot="5400000">
            <a:off x="-592796" y="2530368"/>
            <a:ext cx="1592943" cy="369332"/>
          </a:xfrm>
          <a:prstGeom prst="rect">
            <a:avLst/>
          </a:prstGeom>
          <a:solidFill>
            <a:schemeClr val="accent2"/>
          </a:solidFill>
        </p:spPr>
        <p:txBody>
          <a:bodyPr wrap="square" rtlCol="0">
            <a:spAutoFit/>
          </a:bodyPr>
          <a:lstStyle/>
          <a:p>
            <a:r>
              <a:rPr lang="fr-FR" dirty="0"/>
              <a:t>CV Td 2+</a:t>
            </a:r>
          </a:p>
        </p:txBody>
      </p:sp>
      <p:graphicFrame>
        <p:nvGraphicFramePr>
          <p:cNvPr id="7" name="Graphique 6">
            <a:extLst>
              <a:ext uri="{FF2B5EF4-FFF2-40B4-BE49-F238E27FC236}">
                <a16:creationId xmlns:a16="http://schemas.microsoft.com/office/drawing/2014/main" id="{00000000-0008-0000-1200-000002000000}"/>
              </a:ext>
            </a:extLst>
          </p:cNvPr>
          <p:cNvGraphicFramePr>
            <a:graphicFrameLocks/>
          </p:cNvGraphicFramePr>
          <p:nvPr>
            <p:extLst>
              <p:ext uri="{D42A27DB-BD31-4B8C-83A1-F6EECF244321}">
                <p14:modId xmlns:p14="http://schemas.microsoft.com/office/powerpoint/2010/main" val="4114920812"/>
              </p:ext>
            </p:extLst>
          </p:nvPr>
        </p:nvGraphicFramePr>
        <p:xfrm>
          <a:off x="388342" y="1062786"/>
          <a:ext cx="11128368" cy="41188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1931282"/>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0" y="0"/>
            <a:ext cx="12192000" cy="627651"/>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p>
            <a:pPr algn="ctr"/>
            <a:r>
              <a:rPr lang="fr-FR" sz="2800" b="1" dirty="0">
                <a:solidFill>
                  <a:schemeClr val="bg1"/>
                </a:solidFill>
              </a:rPr>
              <a:t>Comparaison des antigènes qui sont administrés au même moment/2023</a:t>
            </a:r>
          </a:p>
        </p:txBody>
      </p:sp>
      <p:sp>
        <p:nvSpPr>
          <p:cNvPr id="13" name="ZoneTexte 12"/>
          <p:cNvSpPr txBox="1"/>
          <p:nvPr/>
        </p:nvSpPr>
        <p:spPr>
          <a:xfrm>
            <a:off x="-1" y="6146875"/>
            <a:ext cx="3955747" cy="369332"/>
          </a:xfrm>
          <a:prstGeom prst="rect">
            <a:avLst/>
          </a:prstGeom>
          <a:solidFill>
            <a:schemeClr val="accent4"/>
          </a:solidFill>
        </p:spPr>
        <p:txBody>
          <a:bodyPr wrap="square" rtlCol="0">
            <a:spAutoFit/>
          </a:bodyPr>
          <a:lstStyle>
            <a:defPPr>
              <a:defRPr lang="fr-FR"/>
            </a:defPPr>
            <a:lvl1pPr algn="ctr">
              <a:defRPr b="1"/>
            </a:lvl1pPr>
          </a:lstStyle>
          <a:p>
            <a:r>
              <a:rPr lang="fr-FR" dirty="0"/>
              <a:t>VPO1, Penta1, PCV1 et Rota1</a:t>
            </a:r>
          </a:p>
        </p:txBody>
      </p:sp>
      <p:sp>
        <p:nvSpPr>
          <p:cNvPr id="7" name="ZoneTexte 6">
            <a:extLst>
              <a:ext uri="{FF2B5EF4-FFF2-40B4-BE49-F238E27FC236}">
                <a16:creationId xmlns:a16="http://schemas.microsoft.com/office/drawing/2014/main" id="{046EDC26-4A2C-4B5E-8557-17D54A639FF0}"/>
              </a:ext>
            </a:extLst>
          </p:cNvPr>
          <p:cNvSpPr txBox="1"/>
          <p:nvPr/>
        </p:nvSpPr>
        <p:spPr>
          <a:xfrm>
            <a:off x="4081805" y="6141144"/>
            <a:ext cx="3996761" cy="369332"/>
          </a:xfrm>
          <a:prstGeom prst="rect">
            <a:avLst/>
          </a:prstGeom>
          <a:solidFill>
            <a:schemeClr val="accent4"/>
          </a:solidFill>
        </p:spPr>
        <p:txBody>
          <a:bodyPr wrap="square" rtlCol="0">
            <a:spAutoFit/>
          </a:bodyPr>
          <a:lstStyle/>
          <a:p>
            <a:pPr algn="ctr"/>
            <a:r>
              <a:rPr lang="fr-FR" b="1" dirty="0"/>
              <a:t>VPO2, Penta2, PCV2 et Rota2</a:t>
            </a:r>
          </a:p>
        </p:txBody>
      </p:sp>
      <p:sp>
        <p:nvSpPr>
          <p:cNvPr id="8" name="ZoneTexte 7">
            <a:extLst>
              <a:ext uri="{FF2B5EF4-FFF2-40B4-BE49-F238E27FC236}">
                <a16:creationId xmlns:a16="http://schemas.microsoft.com/office/drawing/2014/main" id="{1D36E549-3970-4AA1-8FF7-0C7DEAF0196C}"/>
              </a:ext>
            </a:extLst>
          </p:cNvPr>
          <p:cNvSpPr txBox="1"/>
          <p:nvPr/>
        </p:nvSpPr>
        <p:spPr>
          <a:xfrm>
            <a:off x="8230966" y="6162843"/>
            <a:ext cx="3961034" cy="369332"/>
          </a:xfrm>
          <a:prstGeom prst="rect">
            <a:avLst/>
          </a:prstGeom>
          <a:solidFill>
            <a:schemeClr val="accent4"/>
          </a:solidFill>
        </p:spPr>
        <p:txBody>
          <a:bodyPr wrap="square" rtlCol="0">
            <a:spAutoFit/>
          </a:bodyPr>
          <a:lstStyle>
            <a:defPPr>
              <a:defRPr lang="fr-FR"/>
            </a:defPPr>
            <a:lvl1pPr algn="ctr">
              <a:defRPr b="1"/>
            </a:lvl1pPr>
          </a:lstStyle>
          <a:p>
            <a:r>
              <a:rPr lang="fr-FR" dirty="0"/>
              <a:t>VPO3, Penta3, PCV3, VPI</a:t>
            </a:r>
          </a:p>
        </p:txBody>
      </p:sp>
      <p:pic>
        <p:nvPicPr>
          <p:cNvPr id="2" name="Image 1">
            <a:extLst>
              <a:ext uri="{FF2B5EF4-FFF2-40B4-BE49-F238E27FC236}">
                <a16:creationId xmlns:a16="http://schemas.microsoft.com/office/drawing/2014/main" id="{28123228-83E3-9F41-01FF-9FF2748203D8}"/>
              </a:ext>
            </a:extLst>
          </p:cNvPr>
          <p:cNvPicPr>
            <a:picLocks noChangeAspect="1"/>
          </p:cNvPicPr>
          <p:nvPr/>
        </p:nvPicPr>
        <p:blipFill>
          <a:blip r:embed="rId3"/>
          <a:stretch>
            <a:fillRect/>
          </a:stretch>
        </p:blipFill>
        <p:spPr>
          <a:xfrm>
            <a:off x="78658" y="627650"/>
            <a:ext cx="3850747" cy="5513493"/>
          </a:xfrm>
          <a:prstGeom prst="rect">
            <a:avLst/>
          </a:prstGeom>
        </p:spPr>
      </p:pic>
      <p:pic>
        <p:nvPicPr>
          <p:cNvPr id="3" name="Image 2">
            <a:extLst>
              <a:ext uri="{FF2B5EF4-FFF2-40B4-BE49-F238E27FC236}">
                <a16:creationId xmlns:a16="http://schemas.microsoft.com/office/drawing/2014/main" id="{260DE162-B2E6-3BB4-FB3B-440A16484753}"/>
              </a:ext>
            </a:extLst>
          </p:cNvPr>
          <p:cNvPicPr>
            <a:picLocks noChangeAspect="1"/>
          </p:cNvPicPr>
          <p:nvPr/>
        </p:nvPicPr>
        <p:blipFill>
          <a:blip r:embed="rId4"/>
          <a:stretch>
            <a:fillRect/>
          </a:stretch>
        </p:blipFill>
        <p:spPr>
          <a:xfrm>
            <a:off x="3955746" y="627650"/>
            <a:ext cx="3746689" cy="5513492"/>
          </a:xfrm>
          <a:prstGeom prst="rect">
            <a:avLst/>
          </a:prstGeom>
        </p:spPr>
      </p:pic>
      <p:pic>
        <p:nvPicPr>
          <p:cNvPr id="5" name="Image 4">
            <a:extLst>
              <a:ext uri="{FF2B5EF4-FFF2-40B4-BE49-F238E27FC236}">
                <a16:creationId xmlns:a16="http://schemas.microsoft.com/office/drawing/2014/main" id="{44F0CCA9-5897-A3A8-6829-2DF599E9A975}"/>
              </a:ext>
            </a:extLst>
          </p:cNvPr>
          <p:cNvPicPr>
            <a:picLocks noChangeAspect="1"/>
          </p:cNvPicPr>
          <p:nvPr/>
        </p:nvPicPr>
        <p:blipFill>
          <a:blip r:embed="rId5"/>
          <a:stretch>
            <a:fillRect/>
          </a:stretch>
        </p:blipFill>
        <p:spPr>
          <a:xfrm>
            <a:off x="8078566" y="649350"/>
            <a:ext cx="4034776" cy="5513493"/>
          </a:xfrm>
          <a:prstGeom prst="rect">
            <a:avLst/>
          </a:prstGeom>
        </p:spPr>
      </p:pic>
    </p:spTree>
    <p:extLst>
      <p:ext uri="{BB962C8B-B14F-4D97-AF65-F5344CB8AC3E}">
        <p14:creationId xmlns:p14="http://schemas.microsoft.com/office/powerpoint/2010/main" val="421546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a:spLocks noGrp="1"/>
          </p:cNvSpPr>
          <p:nvPr>
            <p:ph type="title"/>
          </p:nvPr>
        </p:nvSpPr>
        <p:spPr>
          <a:xfrm>
            <a:off x="0" y="2758949"/>
            <a:ext cx="12096205" cy="535531"/>
          </a:xfrm>
          <a:ln/>
        </p:spPr>
        <p:style>
          <a:lnRef idx="0">
            <a:schemeClr val="accent1"/>
          </a:lnRef>
          <a:fillRef idx="3">
            <a:schemeClr val="accent1"/>
          </a:fillRef>
          <a:effectRef idx="3">
            <a:schemeClr val="accent1"/>
          </a:effectRef>
          <a:fontRef idx="minor">
            <a:schemeClr val="lt1"/>
          </a:fontRef>
        </p:style>
        <p:txBody>
          <a:bodyPr anchor="ctr"/>
          <a:lstStyle/>
          <a:p>
            <a:pPr algn="ctr"/>
            <a:r>
              <a:rPr lang="fr-FR" sz="3200" b="1" dirty="0">
                <a:ln w="0"/>
                <a:solidFill>
                  <a:schemeClr val="bg1"/>
                </a:solidFill>
                <a:effectLst>
                  <a:outerShdw blurRad="38100" dist="19050" dir="2700000" algn="tl" rotWithShape="0">
                    <a:schemeClr val="dk1">
                      <a:alpha val="40000"/>
                    </a:schemeClr>
                  </a:outerShdw>
                </a:effectLst>
              </a:rPr>
              <a:t>SURVEILLANCE DES PFA </a:t>
            </a:r>
          </a:p>
        </p:txBody>
      </p:sp>
    </p:spTree>
    <p:extLst>
      <p:ext uri="{BB962C8B-B14F-4D97-AF65-F5344CB8AC3E}">
        <p14:creationId xmlns:p14="http://schemas.microsoft.com/office/powerpoint/2010/main" val="367753216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10068</TotalTime>
  <Words>4352</Words>
  <Application>Microsoft Office PowerPoint</Application>
  <PresentationFormat>Grand écran</PresentationFormat>
  <Paragraphs>2559</Paragraphs>
  <Slides>28</Slides>
  <Notes>20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28</vt:i4>
      </vt:variant>
    </vt:vector>
  </HeadingPairs>
  <TitlesOfParts>
    <vt:vector size="39" baseType="lpstr">
      <vt:lpstr>Agency FB</vt:lpstr>
      <vt:lpstr>Arial</vt:lpstr>
      <vt:lpstr>Arial Narrow</vt:lpstr>
      <vt:lpstr>Arial Rounded MT Bold</vt:lpstr>
      <vt:lpstr>Calibri</vt:lpstr>
      <vt:lpstr>Calibri Light</vt:lpstr>
      <vt:lpstr>Comic Sans MS</vt:lpstr>
      <vt:lpstr>Tahoma</vt:lpstr>
      <vt:lpstr>Times New Roman</vt:lpstr>
      <vt:lpstr>Wingdings</vt:lpstr>
      <vt:lpstr>Office Theme</vt:lpstr>
      <vt:lpstr>Présentation PowerPoint</vt:lpstr>
      <vt:lpstr>Présentation PowerPoint</vt:lpstr>
      <vt:lpstr>Evolutions/Projections des CV par antigène sur la période 2018-2023 </vt:lpstr>
      <vt:lpstr> Couvertures vaccinales par district et par antigène de Janvier_Février 2023</vt:lpstr>
      <vt:lpstr> Couvertures vaccinales par DS et par antigène de Janvier_Fevrier 2023 </vt:lpstr>
      <vt:lpstr>Couvertures vaccinales par district et par antigène de Janvier _Fevrier 2023 </vt:lpstr>
      <vt:lpstr>Couverture vaccinale Td2+ de Janvier_Fevrier  2023</vt:lpstr>
      <vt:lpstr>Comparaison des antigènes qui sont administrés au même moment/2023</vt:lpstr>
      <vt:lpstr>SURVEILLANCE DES PFA </vt:lpstr>
      <vt:lpstr>Présentation PowerPoint</vt:lpstr>
      <vt:lpstr>INDICATEURS DE PERFORMANCE DE LA SURVEILLANCE DES PFA PAR DISTRICT(1/5) RÉSUMÉ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SURVEILLANCE DE LA ROUGEOLE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Activités réalisées/planifiées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dc:creator>
  <cp:lastModifiedBy>User</cp:lastModifiedBy>
  <cp:revision>458</cp:revision>
  <cp:lastPrinted>2021-12-03T12:48:36Z</cp:lastPrinted>
  <dcterms:created xsi:type="dcterms:W3CDTF">2021-10-22T07:15:50Z</dcterms:created>
  <dcterms:modified xsi:type="dcterms:W3CDTF">2023-06-18T18:16:26Z</dcterms:modified>
</cp:coreProperties>
</file>